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0" r:id="rId2"/>
    <p:sldMasterId id="2147483674" r:id="rId3"/>
  </p:sldMasterIdLst>
  <p:notesMasterIdLst>
    <p:notesMasterId r:id="rId25"/>
  </p:notesMasterIdLst>
  <p:sldIdLst>
    <p:sldId id="282" r:id="rId4"/>
    <p:sldId id="337" r:id="rId5"/>
    <p:sldId id="350" r:id="rId6"/>
    <p:sldId id="355" r:id="rId7"/>
    <p:sldId id="356" r:id="rId8"/>
    <p:sldId id="354" r:id="rId9"/>
    <p:sldId id="369" r:id="rId10"/>
    <p:sldId id="367" r:id="rId11"/>
    <p:sldId id="368" r:id="rId12"/>
    <p:sldId id="353" r:id="rId13"/>
    <p:sldId id="359" r:id="rId14"/>
    <p:sldId id="357" r:id="rId15"/>
    <p:sldId id="358" r:id="rId16"/>
    <p:sldId id="360" r:id="rId17"/>
    <p:sldId id="361" r:id="rId18"/>
    <p:sldId id="364" r:id="rId19"/>
    <p:sldId id="365" r:id="rId20"/>
    <p:sldId id="366" r:id="rId21"/>
    <p:sldId id="362" r:id="rId22"/>
    <p:sldId id="349" r:id="rId23"/>
    <p:sldId id="36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222">
          <p15:clr>
            <a:srgbClr val="A4A3A4"/>
          </p15:clr>
        </p15:guide>
        <p15:guide id="4" pos="7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B55FF"/>
    <a:srgbClr val="B50B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401" autoAdjust="0"/>
  </p:normalViewPr>
  <p:slideViewPr>
    <p:cSldViewPr snapToGrid="0" snapToObjects="1">
      <p:cViewPr varScale="1">
        <p:scale>
          <a:sx n="62" d="100"/>
          <a:sy n="62" d="100"/>
        </p:scale>
        <p:origin x="1626" y="78"/>
      </p:cViewPr>
      <p:guideLst>
        <p:guide orient="horz" pos="2160"/>
        <p:guide pos="2880"/>
        <p:guide orient="horz" pos="1222"/>
        <p:guide pos="714"/>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8D4751-4D3D-DC43-AEEB-5A2B17252C81}" type="datetimeFigureOut">
              <a:rPr lang="en-US" smtClean="0"/>
              <a:t>3/6/2017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61144F-AA30-4145-AEEA-77DDB59989D2}" type="slidenum">
              <a:rPr lang="en-US" smtClean="0"/>
              <a:t>‹#›</a:t>
            </a:fld>
            <a:endParaRPr lang="en-US"/>
          </a:p>
        </p:txBody>
      </p:sp>
    </p:spTree>
    <p:extLst>
      <p:ext uri="{BB962C8B-B14F-4D97-AF65-F5344CB8AC3E}">
        <p14:creationId xmlns:p14="http://schemas.microsoft.com/office/powerpoint/2010/main" val="2148602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934155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6967908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4601700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893091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358440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186191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421300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946190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535720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2891184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2975585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smtClean="0"/>
              <a:t>Campus</a:t>
            </a:r>
            <a:r>
              <a:rPr lang="en-US" baseline="0" dirty="0" smtClean="0"/>
              <a:t> Master Plan recognizes and embraces Cornell’s lands are our most defining feature – the grand campus on hill bound by gorges to the north and south,  organized by central quads, and long views to the west and south</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smtClean="0"/>
              <a:t>The CMP focused on preserving these vital lands for campus uses and creating n</a:t>
            </a:r>
            <a:r>
              <a:rPr lang="en-US" dirty="0" smtClean="0"/>
              <a:t>ew landscapes to replicate</a:t>
            </a:r>
            <a:r>
              <a:rPr lang="en-US" baseline="0" dirty="0" smtClean="0"/>
              <a:t> this organization and better connect campus </a:t>
            </a:r>
            <a:r>
              <a:rPr lang="en-US" dirty="0" smtClean="0"/>
              <a:t>(new quads,</a:t>
            </a:r>
            <a:r>
              <a:rPr lang="en-US" baseline="0" dirty="0" smtClean="0"/>
              <a:t> greenways, interstitial spaces)</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3613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2992957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362831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Preserving,</a:t>
            </a:r>
            <a:r>
              <a:rPr lang="en-US" baseline="0" dirty="0" smtClean="0"/>
              <a:t> enhancing ecologic and natural functions</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29195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time of CMP</a:t>
            </a:r>
            <a:r>
              <a:rPr lang="en-US" baseline="0" dirty="0" smtClean="0"/>
              <a:t> – lack of rec space, we’ve grown and still in same footprint</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Game Farm Rd Athletics MP study: 160acre site adjacent to East Hill Plaza</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851653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Preliminary Projection of annual need over the next ten years • Rental Housing – up to 200 units • Ownership Housing – 300 single family homes; 80 condominiums • Senior population – 50-100 market rate independent, assisted living, memory care and skilled nursing beds • Student housing – 150 to 330 beds • Special needs and supportive housing for: – youth – disabled – recovery and re-entry – domestic violence and abuse – Medicaid eligible seniors</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454646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Historical data for many plots goes back more than a century, making them extremely valuable to researchers and difficult to relocate. Proximity of teaching barns, fields and greenhouses to Core Campus is important, requiring safe connections across Route 366 for easy access by faculty and students</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291958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Historical data for many plots goes back more than a century, making them extremely valuable to researchers and difficult to relocate. Proximity of teaching barns, fields and greenhouses to Core Campus is important, requiring safe connections across Route 366 for easy access by faculty and students</a:t>
            </a: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554645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495585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153D443-CBAC-934A-8506-FB4DF260D863}"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159300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0889_10_C_lr.jpg"/>
          <p:cNvPicPr>
            <a:picLocks noChangeAspect="1"/>
          </p:cNvPicPr>
          <p:nvPr userDrawn="1"/>
        </p:nvPicPr>
        <p:blipFill rotWithShape="1">
          <a:blip r:embed="rId2" cstate="email">
            <a:extLst>
              <a:ext uri="{28A0092B-C50C-407E-A947-70E740481C1C}">
                <a14:useLocalDpi xmlns:a14="http://schemas.microsoft.com/office/drawing/2010/main" val="0"/>
              </a:ext>
            </a:extLst>
          </a:blip>
          <a:srcRect l="3170" r="7962"/>
          <a:stretch/>
        </p:blipFill>
        <p:spPr>
          <a:xfrm>
            <a:off x="0" y="0"/>
            <a:ext cx="9144000" cy="6858000"/>
          </a:xfrm>
          <a:prstGeom prst="rect">
            <a:avLst/>
          </a:prstGeom>
        </p:spPr>
      </p:pic>
      <p:sp>
        <p:nvSpPr>
          <p:cNvPr id="4" name="Date Placeholder 3"/>
          <p:cNvSpPr>
            <a:spLocks noGrp="1"/>
          </p:cNvSpPr>
          <p:nvPr>
            <p:ph type="dt" sz="half" idx="10"/>
          </p:nvPr>
        </p:nvSpPr>
        <p:spPr/>
        <p:txBody>
          <a:bodyPr/>
          <a:lstStyle/>
          <a:p>
            <a:fld id="{A6D88787-B59E-40DB-A47F-F8125DC442C8}"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Times"/>
            </a:endParaRPr>
          </a:p>
        </p:txBody>
      </p:sp>
      <p:sp>
        <p:nvSpPr>
          <p:cNvPr id="6" name="Slide Number Placeholder 5"/>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pic>
        <p:nvPicPr>
          <p:cNvPr id="8" name="Picture 7" descr="cu white lrg.psd"/>
          <p:cNvPicPr>
            <a:picLocks noChangeAspect="1"/>
          </p:cNvPicPr>
          <p:nvPr userDrawn="1"/>
        </p:nvPicPr>
        <p:blipFill rotWithShape="1">
          <a:blip r:embed="rId3" cstate="email">
            <a:extLst>
              <a:ext uri="{28A0092B-C50C-407E-A947-70E740481C1C}">
                <a14:useLocalDpi xmlns:a14="http://schemas.microsoft.com/office/drawing/2010/main" val="0"/>
              </a:ext>
            </a:extLst>
          </a:blip>
          <a:srcRect r="72186"/>
          <a:stretch/>
        </p:blipFill>
        <p:spPr>
          <a:xfrm>
            <a:off x="182033" y="402168"/>
            <a:ext cx="1299634" cy="1267968"/>
          </a:xfrm>
          <a:prstGeom prst="rect">
            <a:avLst/>
          </a:prstGeom>
        </p:spPr>
      </p:pic>
      <p:sp>
        <p:nvSpPr>
          <p:cNvPr id="9" name="Rectangle 8"/>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sp>
        <p:nvSpPr>
          <p:cNvPr id="19" name="Title 18"/>
          <p:cNvSpPr>
            <a:spLocks noGrp="1"/>
          </p:cNvSpPr>
          <p:nvPr>
            <p:ph type="title"/>
          </p:nvPr>
        </p:nvSpPr>
        <p:spPr>
          <a:xfrm>
            <a:off x="328085" y="1828800"/>
            <a:ext cx="4777596" cy="1143000"/>
          </a:xfrm>
        </p:spPr>
        <p:txBody>
          <a:bodyPr anchor="t">
            <a:normAutofit/>
          </a:bodyPr>
          <a:lstStyle>
            <a:lvl1pPr algn="l">
              <a:defRPr sz="3200" baseline="0">
                <a:solidFill>
                  <a:schemeClr val="bg1"/>
                </a:solidFill>
              </a:defRPr>
            </a:lvl1pPr>
          </a:lstStyle>
          <a:p>
            <a:endParaRPr lang="en-US" dirty="0"/>
          </a:p>
        </p:txBody>
      </p:sp>
      <p:sp>
        <p:nvSpPr>
          <p:cNvPr id="21" name="Text Placeholder 20"/>
          <p:cNvSpPr>
            <a:spLocks noGrp="1"/>
          </p:cNvSpPr>
          <p:nvPr>
            <p:ph type="body" sz="quarter" idx="13"/>
          </p:nvPr>
        </p:nvSpPr>
        <p:spPr>
          <a:xfrm>
            <a:off x="328613" y="3200422"/>
            <a:ext cx="4137025" cy="1066800"/>
          </a:xfr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1800">
                <a:solidFill>
                  <a:schemeClr val="bg1"/>
                </a:solidFill>
                <a:latin typeface="+mn-l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lang="en-US" dirty="0" smtClean="0">
              <a:solidFill>
                <a:srgbClr val="FFFFFF"/>
              </a:solidFill>
              <a:latin typeface="+mn-lt"/>
              <a:cs typeface="Times"/>
            </a:endParaRPr>
          </a:p>
        </p:txBody>
      </p:sp>
    </p:spTree>
    <p:extLst>
      <p:ext uri="{BB962C8B-B14F-4D97-AF65-F5344CB8AC3E}">
        <p14:creationId xmlns:p14="http://schemas.microsoft.com/office/powerpoint/2010/main" val="10281724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0601E4-3F87-485E-BCF1-0932C51EED9D}" type="datetimeFigureOut">
              <a:rPr lang="en-US" smtClean="0">
                <a:solidFill>
                  <a:prstClr val="black">
                    <a:tint val="75000"/>
                  </a:prstClr>
                </a:solidFill>
              </a:rPr>
              <a:pPr/>
              <a:t>3/6/2017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315554C-9387-4378-80C2-5F7076CAC952}" type="slidenum">
              <a:rPr lang="en-US" smtClean="0">
                <a:solidFill>
                  <a:prstClr val="black">
                    <a:tint val="75000"/>
                  </a:prstClr>
                </a:solidFill>
              </a:rPr>
              <a:pPr/>
              <a:t>‹#›</a:t>
            </a:fld>
            <a:endParaRPr lang="en-US" dirty="0">
              <a:solidFill>
                <a:prstClr val="black">
                  <a:tint val="75000"/>
                </a:prstClr>
              </a:solidFill>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2" name="Picture 11" descr="cu white lrg.psd"/>
          <p:cNvPicPr>
            <a:picLocks noChangeAspect="1"/>
          </p:cNvPicPr>
          <p:nvPr userDrawn="1"/>
        </p:nvPicPr>
        <p:blipFill rotWithShape="1">
          <a:blip r:embed="rId2" cstate="screen">
            <a:extLst>
              <a:ext uri="{28A0092B-C50C-407E-A947-70E740481C1C}">
                <a14:useLocalDpi xmlns:a14="http://schemas.microsoft.com/office/drawing/2010/main"/>
              </a:ext>
            </a:extLst>
          </a:blip>
          <a:srcRect r="-999"/>
          <a:stretch/>
        </p:blipFill>
        <p:spPr>
          <a:xfrm>
            <a:off x="3871576" y="-157024"/>
            <a:ext cx="1370059" cy="522449"/>
          </a:xfrm>
          <a:prstGeom prst="rect">
            <a:avLst/>
          </a:prstGeom>
        </p:spPr>
      </p:pic>
      <p:sp>
        <p:nvSpPr>
          <p:cNvPr id="3" name="Text Placeholder 2"/>
          <p:cNvSpPr>
            <a:spLocks noGrp="1"/>
          </p:cNvSpPr>
          <p:nvPr>
            <p:ph type="body" sz="quarter" idx="13"/>
          </p:nvPr>
        </p:nvSpPr>
        <p:spPr>
          <a:xfrm>
            <a:off x="285750" y="1752600"/>
            <a:ext cx="8678863" cy="39989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285750" y="1066800"/>
            <a:ext cx="8677656" cy="685800"/>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7376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40601E4-3F87-485E-BCF1-0932C51EED9D}" type="datetimeFigureOut">
              <a:rPr lang="en-US" smtClean="0">
                <a:solidFill>
                  <a:prstClr val="black">
                    <a:tint val="75000"/>
                  </a:prstClr>
                </a:solidFill>
              </a:rPr>
              <a:pPr/>
              <a:t>3/6/2017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6315554C-9387-4378-80C2-5F7076CAC952}" type="slidenum">
              <a:rPr lang="en-US" smtClean="0">
                <a:solidFill>
                  <a:prstClr val="black">
                    <a:tint val="75000"/>
                  </a:prstClr>
                </a:solidFill>
              </a:rPr>
              <a:pPr/>
              <a:t>‹#›</a:t>
            </a:fld>
            <a:endParaRPr lang="en-US" dirty="0">
              <a:solidFill>
                <a:prstClr val="black">
                  <a:tint val="75000"/>
                </a:prstClr>
              </a:solidFill>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2" name="Picture 11" descr="cu white lrg.psd"/>
          <p:cNvPicPr>
            <a:picLocks noChangeAspect="1"/>
          </p:cNvPicPr>
          <p:nvPr userDrawn="1"/>
        </p:nvPicPr>
        <p:blipFill rotWithShape="1">
          <a:blip r:embed="rId2" cstate="screen">
            <a:extLst>
              <a:ext uri="{28A0092B-C50C-407E-A947-70E740481C1C}">
                <a14:useLocalDpi xmlns:a14="http://schemas.microsoft.com/office/drawing/2010/main"/>
              </a:ext>
            </a:extLst>
          </a:blip>
          <a:srcRect r="-999"/>
          <a:stretch/>
        </p:blipFill>
        <p:spPr>
          <a:xfrm>
            <a:off x="3871576" y="-157024"/>
            <a:ext cx="1370059" cy="522449"/>
          </a:xfrm>
          <a:prstGeom prst="rect">
            <a:avLst/>
          </a:prstGeom>
        </p:spPr>
      </p:pic>
      <p:sp>
        <p:nvSpPr>
          <p:cNvPr id="3" name="Text Placeholder 2"/>
          <p:cNvSpPr>
            <a:spLocks noGrp="1"/>
          </p:cNvSpPr>
          <p:nvPr>
            <p:ph type="body" sz="quarter" idx="13"/>
          </p:nvPr>
        </p:nvSpPr>
        <p:spPr>
          <a:xfrm>
            <a:off x="285750" y="1752600"/>
            <a:ext cx="8678863" cy="39989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285750" y="1066800"/>
            <a:ext cx="8677656" cy="685800"/>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5409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677D24-820D-43E5-AAA5-53968861F478}"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Times"/>
            </a:endParaRPr>
          </a:p>
        </p:txBody>
      </p:sp>
      <p:sp>
        <p:nvSpPr>
          <p:cNvPr id="6" name="Slide Number Placeholder 5"/>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7" name="Rectangle 6"/>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9" name="Picture 8" descr="cu screen b31b1b.psd"/>
          <p:cNvPicPr>
            <a:picLocks noChangeAspect="1"/>
          </p:cNvPicPr>
          <p:nvPr userDrawn="1"/>
        </p:nvPicPr>
        <p:blipFill rotWithShape="1">
          <a:blip r:embed="rId2" cstate="email">
            <a:extLst>
              <a:ext uri="{28A0092B-C50C-407E-A947-70E740481C1C}">
                <a14:useLocalDpi xmlns:a14="http://schemas.microsoft.com/office/drawing/2010/main" val="0"/>
              </a:ext>
            </a:extLst>
          </a:blip>
          <a:srcRect r="70374"/>
          <a:stretch/>
        </p:blipFill>
        <p:spPr>
          <a:xfrm>
            <a:off x="182033" y="402168"/>
            <a:ext cx="1384300" cy="1267968"/>
          </a:xfrm>
          <a:prstGeom prst="rect">
            <a:avLst/>
          </a:prstGeom>
        </p:spPr>
      </p:pic>
      <p:sp>
        <p:nvSpPr>
          <p:cNvPr id="14" name="Text Placeholder 13"/>
          <p:cNvSpPr>
            <a:spLocks noGrp="1"/>
          </p:cNvSpPr>
          <p:nvPr>
            <p:ph type="body" sz="quarter" idx="13"/>
          </p:nvPr>
        </p:nvSpPr>
        <p:spPr>
          <a:xfrm>
            <a:off x="0" y="2438400"/>
            <a:ext cx="9144000" cy="2406650"/>
          </a:xfrm>
        </p:spPr>
        <p:txBody>
          <a:bodyPr/>
          <a:lstStyle>
            <a:lvl1pPr marL="0" indent="0" algn="ctr">
              <a:buNone/>
              <a:defRPr sz="3200">
                <a:solidFill>
                  <a:schemeClr val="accent2"/>
                </a:solidFill>
              </a:defRPr>
            </a:lvl1pPr>
          </a:lstStyle>
          <a:p>
            <a:pPr lvl="0"/>
            <a:endParaRPr lang="en-US" dirty="0"/>
          </a:p>
        </p:txBody>
      </p:sp>
      <p:sp>
        <p:nvSpPr>
          <p:cNvPr id="16" name="Title 15"/>
          <p:cNvSpPr>
            <a:spLocks noGrp="1"/>
          </p:cNvSpPr>
          <p:nvPr>
            <p:ph type="title"/>
          </p:nvPr>
        </p:nvSpPr>
        <p:spPr>
          <a:xfrm>
            <a:off x="0" y="1828800"/>
            <a:ext cx="9144000" cy="609600"/>
          </a:xfrm>
        </p:spPr>
        <p:txBody>
          <a:bodyPr>
            <a:normAutofit/>
          </a:bodyPr>
          <a:lstStyle>
            <a:lvl1pPr>
              <a:defRPr sz="2800" b="0">
                <a:solidFill>
                  <a:schemeClr val="accent3"/>
                </a:solidFill>
                <a:latin typeface="+mj-lt"/>
              </a:defRPr>
            </a:lvl1pPr>
          </a:lstStyle>
          <a:p>
            <a:endParaRPr lang="en-US" sz="2800" dirty="0" smtClean="0">
              <a:solidFill>
                <a:srgbClr val="A7998B"/>
              </a:solidFill>
              <a:latin typeface="+mj-lt"/>
              <a:cs typeface="Helvetica"/>
            </a:endParaRPr>
          </a:p>
        </p:txBody>
      </p:sp>
    </p:spTree>
    <p:extLst>
      <p:ext uri="{BB962C8B-B14F-4D97-AF65-F5344CB8AC3E}">
        <p14:creationId xmlns:p14="http://schemas.microsoft.com/office/powerpoint/2010/main" val="403384946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1DFB78D-0AA7-4044-8641-2479CE3C9795}"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Times"/>
            </a:endParaRPr>
          </a:p>
        </p:txBody>
      </p:sp>
      <p:sp>
        <p:nvSpPr>
          <p:cNvPr id="5" name="Slide Number Placeholder 4"/>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6" name="Rectangle 5"/>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8" name="Picture 7" descr="cu screen b31b1b.psd"/>
          <p:cNvPicPr>
            <a:picLocks noChangeAspect="1"/>
          </p:cNvPicPr>
          <p:nvPr userDrawn="1"/>
        </p:nvPicPr>
        <p:blipFill rotWithShape="1">
          <a:blip r:embed="rId2" cstate="email">
            <a:extLst>
              <a:ext uri="{28A0092B-C50C-407E-A947-70E740481C1C}">
                <a14:useLocalDpi xmlns:a14="http://schemas.microsoft.com/office/drawing/2010/main" val="0"/>
              </a:ext>
            </a:extLst>
          </a:blip>
          <a:srcRect r="70374"/>
          <a:stretch/>
        </p:blipFill>
        <p:spPr>
          <a:xfrm>
            <a:off x="182033" y="402168"/>
            <a:ext cx="1384300" cy="1267968"/>
          </a:xfrm>
          <a:prstGeom prst="rect">
            <a:avLst/>
          </a:prstGeom>
        </p:spPr>
      </p:pic>
      <p:pic>
        <p:nvPicPr>
          <p:cNvPr id="9" name="Picture 8" descr="campus.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813844"/>
            <a:ext cx="9144000" cy="3044156"/>
          </a:xfrm>
          <a:prstGeom prst="rect">
            <a:avLst/>
          </a:prstGeom>
        </p:spPr>
      </p:pic>
      <p:sp>
        <p:nvSpPr>
          <p:cNvPr id="10" name="Text Placeholder 13"/>
          <p:cNvSpPr>
            <a:spLocks noGrp="1"/>
          </p:cNvSpPr>
          <p:nvPr>
            <p:ph type="body" sz="quarter" idx="13"/>
          </p:nvPr>
        </p:nvSpPr>
        <p:spPr>
          <a:xfrm>
            <a:off x="0" y="1219200"/>
            <a:ext cx="9144000" cy="1905001"/>
          </a:xfrm>
        </p:spPr>
        <p:txBody>
          <a:bodyPr>
            <a:normAutofit/>
          </a:bodyPr>
          <a:lstStyle>
            <a:lvl1pPr marL="0" indent="0" algn="ctr">
              <a:buNone/>
              <a:defRPr sz="3000">
                <a:solidFill>
                  <a:schemeClr val="accent2"/>
                </a:solidFill>
              </a:defRPr>
            </a:lvl1pPr>
          </a:lstStyle>
          <a:p>
            <a:pPr lvl="0"/>
            <a:endParaRPr lang="en-US" dirty="0"/>
          </a:p>
        </p:txBody>
      </p:sp>
      <p:sp>
        <p:nvSpPr>
          <p:cNvPr id="11" name="Title 15"/>
          <p:cNvSpPr>
            <a:spLocks noGrp="1"/>
          </p:cNvSpPr>
          <p:nvPr>
            <p:ph type="title"/>
          </p:nvPr>
        </p:nvSpPr>
        <p:spPr>
          <a:xfrm>
            <a:off x="0" y="763091"/>
            <a:ext cx="9144000" cy="456109"/>
          </a:xfrm>
        </p:spPr>
        <p:txBody>
          <a:bodyPr>
            <a:noAutofit/>
          </a:bodyPr>
          <a:lstStyle>
            <a:lvl1pPr>
              <a:defRPr sz="2400" b="0" baseline="0">
                <a:solidFill>
                  <a:schemeClr val="accent3"/>
                </a:solidFill>
                <a:latin typeface="+mj-lt"/>
              </a:defRPr>
            </a:lvl1pPr>
          </a:lstStyle>
          <a:p>
            <a:endParaRPr lang="en-US" sz="2800" dirty="0" smtClean="0">
              <a:solidFill>
                <a:srgbClr val="A7998B"/>
              </a:solidFill>
              <a:latin typeface="+mj-lt"/>
              <a:cs typeface="Helvetica"/>
            </a:endParaRPr>
          </a:p>
        </p:txBody>
      </p:sp>
    </p:spTree>
    <p:extLst>
      <p:ext uri="{BB962C8B-B14F-4D97-AF65-F5344CB8AC3E}">
        <p14:creationId xmlns:p14="http://schemas.microsoft.com/office/powerpoint/2010/main" val="38481089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31EF9CE-0CC7-4827-8BB4-B0BCF7CA8938}"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Times"/>
            </a:endParaRPr>
          </a:p>
        </p:txBody>
      </p:sp>
      <p:sp>
        <p:nvSpPr>
          <p:cNvPr id="5" name="Slide Number Placeholder 4"/>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6" name="Rectangle 5"/>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8" name="Picture 7" descr="cu screen b31b1b.psd"/>
          <p:cNvPicPr>
            <a:picLocks noChangeAspect="1"/>
          </p:cNvPicPr>
          <p:nvPr userDrawn="1"/>
        </p:nvPicPr>
        <p:blipFill rotWithShape="1">
          <a:blip r:embed="rId2" cstate="email">
            <a:extLst>
              <a:ext uri="{28A0092B-C50C-407E-A947-70E740481C1C}">
                <a14:useLocalDpi xmlns:a14="http://schemas.microsoft.com/office/drawing/2010/main" val="0"/>
              </a:ext>
            </a:extLst>
          </a:blip>
          <a:srcRect r="70374"/>
          <a:stretch/>
        </p:blipFill>
        <p:spPr>
          <a:xfrm>
            <a:off x="182033" y="402168"/>
            <a:ext cx="1384300" cy="1267968"/>
          </a:xfrm>
          <a:prstGeom prst="rect">
            <a:avLst/>
          </a:prstGeom>
        </p:spPr>
      </p:pic>
      <p:sp>
        <p:nvSpPr>
          <p:cNvPr id="10" name="Text Placeholder 13"/>
          <p:cNvSpPr>
            <a:spLocks noGrp="1"/>
          </p:cNvSpPr>
          <p:nvPr>
            <p:ph type="body" sz="quarter" idx="13"/>
          </p:nvPr>
        </p:nvSpPr>
        <p:spPr>
          <a:xfrm>
            <a:off x="0" y="1219200"/>
            <a:ext cx="9144000" cy="1905001"/>
          </a:xfrm>
        </p:spPr>
        <p:txBody>
          <a:bodyPr>
            <a:normAutofit/>
          </a:bodyPr>
          <a:lstStyle>
            <a:lvl1pPr marL="0" indent="0" algn="ctr">
              <a:buNone/>
              <a:defRPr sz="3000">
                <a:solidFill>
                  <a:schemeClr val="accent2"/>
                </a:solidFill>
              </a:defRPr>
            </a:lvl1pPr>
          </a:lstStyle>
          <a:p>
            <a:pPr lvl="0"/>
            <a:endParaRPr lang="en-US" dirty="0"/>
          </a:p>
        </p:txBody>
      </p:sp>
      <p:sp>
        <p:nvSpPr>
          <p:cNvPr id="11" name="Title 15"/>
          <p:cNvSpPr>
            <a:spLocks noGrp="1"/>
          </p:cNvSpPr>
          <p:nvPr>
            <p:ph type="title"/>
          </p:nvPr>
        </p:nvSpPr>
        <p:spPr>
          <a:xfrm>
            <a:off x="0" y="763091"/>
            <a:ext cx="9144000" cy="456109"/>
          </a:xfrm>
        </p:spPr>
        <p:txBody>
          <a:bodyPr>
            <a:noAutofit/>
          </a:bodyPr>
          <a:lstStyle>
            <a:lvl1pPr>
              <a:defRPr sz="2400" b="0" baseline="0">
                <a:solidFill>
                  <a:schemeClr val="accent3"/>
                </a:solidFill>
                <a:latin typeface="+mj-lt"/>
              </a:defRPr>
            </a:lvl1pPr>
          </a:lstStyle>
          <a:p>
            <a:endParaRPr lang="en-US" sz="2800" dirty="0" smtClean="0">
              <a:solidFill>
                <a:srgbClr val="A7998B"/>
              </a:solidFill>
              <a:latin typeface="+mj-lt"/>
              <a:cs typeface="Helvetica"/>
            </a:endParaRPr>
          </a:p>
        </p:txBody>
      </p:sp>
      <p:sp>
        <p:nvSpPr>
          <p:cNvPr id="12" name="Picture Placeholder 11"/>
          <p:cNvSpPr>
            <a:spLocks noGrp="1"/>
          </p:cNvSpPr>
          <p:nvPr>
            <p:ph type="pic" sz="quarter" idx="14"/>
          </p:nvPr>
        </p:nvSpPr>
        <p:spPr>
          <a:xfrm>
            <a:off x="0" y="3804549"/>
            <a:ext cx="9144000" cy="3044825"/>
          </a:xfrm>
          <a:solidFill>
            <a:schemeClr val="bg2">
              <a:lumMod val="90000"/>
            </a:schemeClr>
          </a:solidFill>
        </p:spPr>
        <p:txBody>
          <a:bodyPr/>
          <a:lstStyle/>
          <a:p>
            <a:endParaRPr lang="en-US" dirty="0"/>
          </a:p>
        </p:txBody>
      </p:sp>
    </p:spTree>
    <p:extLst>
      <p:ext uri="{BB962C8B-B14F-4D97-AF65-F5344CB8AC3E}">
        <p14:creationId xmlns:p14="http://schemas.microsoft.com/office/powerpoint/2010/main" val="252999964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474D785-3DFD-4022-9E9D-1EC5D4E0F898}"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Times"/>
            </a:endParaRPr>
          </a:p>
        </p:txBody>
      </p:sp>
      <p:sp>
        <p:nvSpPr>
          <p:cNvPr id="6" name="Slide Number Placeholder 5"/>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12" name="Picture 11" descr="cu white lrg.psd"/>
          <p:cNvPicPr>
            <a:picLocks noChangeAspect="1"/>
          </p:cNvPicPr>
          <p:nvPr userDrawn="1"/>
        </p:nvPicPr>
        <p:blipFill rotWithShape="1">
          <a:blip r:embed="rId2" cstate="email">
            <a:extLst>
              <a:ext uri="{28A0092B-C50C-407E-A947-70E740481C1C}">
                <a14:useLocalDpi xmlns:a14="http://schemas.microsoft.com/office/drawing/2010/main" val="0"/>
              </a:ext>
            </a:extLst>
          </a:blip>
          <a:srcRect l="29543" r="-704"/>
          <a:stretch/>
        </p:blipFill>
        <p:spPr>
          <a:xfrm>
            <a:off x="3871576" y="-157024"/>
            <a:ext cx="1370059" cy="522449"/>
          </a:xfrm>
          <a:prstGeom prst="rect">
            <a:avLst/>
          </a:prstGeom>
        </p:spPr>
      </p:pic>
      <p:sp>
        <p:nvSpPr>
          <p:cNvPr id="3" name="Text Placeholder 2"/>
          <p:cNvSpPr>
            <a:spLocks noGrp="1"/>
          </p:cNvSpPr>
          <p:nvPr>
            <p:ph type="body" sz="quarter" idx="13"/>
          </p:nvPr>
        </p:nvSpPr>
        <p:spPr>
          <a:xfrm>
            <a:off x="285750" y="1752600"/>
            <a:ext cx="8678863" cy="39989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285750" y="1066800"/>
            <a:ext cx="8677656" cy="685800"/>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73921962"/>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 Graphic">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CC2A6D-FE54-4F0C-8915-D42405C974FB}"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Times"/>
            </a:endParaRPr>
          </a:p>
        </p:txBody>
      </p:sp>
      <p:sp>
        <p:nvSpPr>
          <p:cNvPr id="5" name="Slide Number Placeholder 4"/>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7" name="Rectangle 6"/>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8" name="Picture 7" descr="cu white lrg.psd"/>
          <p:cNvPicPr>
            <a:picLocks noChangeAspect="1"/>
          </p:cNvPicPr>
          <p:nvPr userDrawn="1"/>
        </p:nvPicPr>
        <p:blipFill rotWithShape="1">
          <a:blip r:embed="rId2" cstate="email">
            <a:extLst>
              <a:ext uri="{28A0092B-C50C-407E-A947-70E740481C1C}">
                <a14:useLocalDpi xmlns:a14="http://schemas.microsoft.com/office/drawing/2010/main" val="0"/>
              </a:ext>
            </a:extLst>
          </a:blip>
          <a:srcRect l="29543" r="-704"/>
          <a:stretch/>
        </p:blipFill>
        <p:spPr>
          <a:xfrm>
            <a:off x="3871576" y="-157024"/>
            <a:ext cx="1370059" cy="522449"/>
          </a:xfrm>
          <a:prstGeom prst="rect">
            <a:avLst/>
          </a:prstGeom>
        </p:spPr>
      </p:pic>
      <p:sp>
        <p:nvSpPr>
          <p:cNvPr id="12" name="TextBox 11"/>
          <p:cNvSpPr txBox="1"/>
          <p:nvPr userDrawn="1"/>
        </p:nvSpPr>
        <p:spPr>
          <a:xfrm>
            <a:off x="438726" y="4756727"/>
            <a:ext cx="8258850" cy="584776"/>
          </a:xfrm>
          <a:prstGeom prst="rect">
            <a:avLst/>
          </a:prstGeom>
          <a:noFill/>
        </p:spPr>
        <p:txBody>
          <a:bodyPr wrap="square" rtlCol="0">
            <a:spAutoFit/>
          </a:bodyPr>
          <a:lstStyle/>
          <a:p>
            <a:pPr algn="ctr"/>
            <a:r>
              <a:rPr lang="en-US" sz="3200" dirty="0" smtClean="0">
                <a:solidFill>
                  <a:prstClr val="white"/>
                </a:solidFill>
                <a:latin typeface="Helvetica"/>
                <a:cs typeface="Helvetica"/>
              </a:rPr>
              <a:t>Photos, illustrations, graphics here.</a:t>
            </a:r>
            <a:endParaRPr lang="en-US" dirty="0">
              <a:solidFill>
                <a:prstClr val="white"/>
              </a:solidFill>
              <a:latin typeface="Times"/>
            </a:endParaRPr>
          </a:p>
        </p:txBody>
      </p:sp>
      <p:sp>
        <p:nvSpPr>
          <p:cNvPr id="13" name="Content Placeholder 12"/>
          <p:cNvSpPr>
            <a:spLocks noGrp="1"/>
          </p:cNvSpPr>
          <p:nvPr>
            <p:ph sz="quarter" idx="13"/>
          </p:nvPr>
        </p:nvSpPr>
        <p:spPr>
          <a:xfrm>
            <a:off x="292894" y="3877558"/>
            <a:ext cx="8558213" cy="2782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a:xfrm>
            <a:off x="287899" y="615758"/>
            <a:ext cx="6554707" cy="861774"/>
          </a:xfrm>
        </p:spPr>
        <p:txBody>
          <a:bodyPr/>
          <a:lstStyle>
            <a:lvl1pPr algn="l">
              <a:defRPr/>
            </a:lvl1pPr>
          </a:lstStyle>
          <a:p>
            <a:r>
              <a:rPr lang="en-US" dirty="0" smtClean="0"/>
              <a:t>Click to edit Master title style</a:t>
            </a:r>
            <a:endParaRPr lang="en-US" dirty="0"/>
          </a:p>
        </p:txBody>
      </p:sp>
      <p:sp>
        <p:nvSpPr>
          <p:cNvPr id="16" name="Text Placeholder 15"/>
          <p:cNvSpPr>
            <a:spLocks noGrp="1"/>
          </p:cNvSpPr>
          <p:nvPr>
            <p:ph type="body" sz="quarter" idx="14"/>
          </p:nvPr>
        </p:nvSpPr>
        <p:spPr>
          <a:xfrm>
            <a:off x="289405" y="1524000"/>
            <a:ext cx="8534400" cy="2209800"/>
          </a:xfrm>
        </p:spPr>
        <p:txBody>
          <a:bodyPr numCol="2"/>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421721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w/ Graphic">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D48A767-DB56-45F2-84D6-0365C989BB13}"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Times"/>
            </a:endParaRPr>
          </a:p>
        </p:txBody>
      </p:sp>
      <p:sp>
        <p:nvSpPr>
          <p:cNvPr id="5" name="Slide Number Placeholder 4"/>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7" name="Rectangle 6"/>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8" name="Picture 7" descr="cu white lrg.psd"/>
          <p:cNvPicPr>
            <a:picLocks noChangeAspect="1"/>
          </p:cNvPicPr>
          <p:nvPr userDrawn="1"/>
        </p:nvPicPr>
        <p:blipFill rotWithShape="1">
          <a:blip r:embed="rId2" cstate="email">
            <a:extLst>
              <a:ext uri="{28A0092B-C50C-407E-A947-70E740481C1C}">
                <a14:useLocalDpi xmlns:a14="http://schemas.microsoft.com/office/drawing/2010/main" val="0"/>
              </a:ext>
            </a:extLst>
          </a:blip>
          <a:srcRect l="29543" r="-704"/>
          <a:stretch/>
        </p:blipFill>
        <p:spPr>
          <a:xfrm>
            <a:off x="3871576" y="-157024"/>
            <a:ext cx="1370059" cy="522449"/>
          </a:xfrm>
          <a:prstGeom prst="rect">
            <a:avLst/>
          </a:prstGeom>
        </p:spPr>
      </p:pic>
      <p:sp>
        <p:nvSpPr>
          <p:cNvPr id="12" name="TextBox 11"/>
          <p:cNvSpPr txBox="1"/>
          <p:nvPr userDrawn="1"/>
        </p:nvSpPr>
        <p:spPr>
          <a:xfrm>
            <a:off x="438726" y="4756727"/>
            <a:ext cx="8258850" cy="584776"/>
          </a:xfrm>
          <a:prstGeom prst="rect">
            <a:avLst/>
          </a:prstGeom>
          <a:noFill/>
        </p:spPr>
        <p:txBody>
          <a:bodyPr wrap="square" rtlCol="0">
            <a:spAutoFit/>
          </a:bodyPr>
          <a:lstStyle/>
          <a:p>
            <a:pPr algn="ctr"/>
            <a:r>
              <a:rPr lang="en-US" sz="3200" dirty="0" smtClean="0">
                <a:solidFill>
                  <a:prstClr val="white"/>
                </a:solidFill>
                <a:latin typeface="Helvetica"/>
                <a:cs typeface="Helvetica"/>
              </a:rPr>
              <a:t>Photos, illustrations, graphics here.</a:t>
            </a:r>
            <a:endParaRPr lang="en-US" dirty="0">
              <a:solidFill>
                <a:prstClr val="white"/>
              </a:solidFill>
              <a:latin typeface="Times"/>
            </a:endParaRPr>
          </a:p>
        </p:txBody>
      </p:sp>
      <p:sp>
        <p:nvSpPr>
          <p:cNvPr id="13" name="Content Placeholder 12"/>
          <p:cNvSpPr>
            <a:spLocks noGrp="1"/>
          </p:cNvSpPr>
          <p:nvPr>
            <p:ph sz="quarter" idx="13"/>
          </p:nvPr>
        </p:nvSpPr>
        <p:spPr>
          <a:xfrm>
            <a:off x="4800600" y="1447800"/>
            <a:ext cx="4050507"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itle 13"/>
          <p:cNvSpPr>
            <a:spLocks noGrp="1"/>
          </p:cNvSpPr>
          <p:nvPr>
            <p:ph type="title"/>
          </p:nvPr>
        </p:nvSpPr>
        <p:spPr>
          <a:xfrm>
            <a:off x="287899" y="615758"/>
            <a:ext cx="6554707" cy="603442"/>
          </a:xfrm>
        </p:spPr>
        <p:txBody>
          <a:bodyPr/>
          <a:lstStyle>
            <a:lvl1pPr algn="l">
              <a:defRPr/>
            </a:lvl1pPr>
          </a:lstStyle>
          <a:p>
            <a:r>
              <a:rPr lang="en-US" dirty="0" smtClean="0"/>
              <a:t>Click to edit Master title style</a:t>
            </a:r>
            <a:endParaRPr lang="en-US" dirty="0"/>
          </a:p>
        </p:txBody>
      </p:sp>
      <p:sp>
        <p:nvSpPr>
          <p:cNvPr id="16" name="Text Placeholder 15"/>
          <p:cNvSpPr>
            <a:spLocks noGrp="1"/>
          </p:cNvSpPr>
          <p:nvPr>
            <p:ph type="body" sz="quarter" idx="14"/>
          </p:nvPr>
        </p:nvSpPr>
        <p:spPr>
          <a:xfrm>
            <a:off x="289405" y="1447800"/>
            <a:ext cx="4358795" cy="4876800"/>
          </a:xfrm>
        </p:spPr>
        <p:txBody>
          <a:bodyPr num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7988368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E08888A-FD7B-4BF6-B374-53E65E8A3DFD}"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Times"/>
            </a:endParaRPr>
          </a:p>
        </p:txBody>
      </p:sp>
      <p:sp>
        <p:nvSpPr>
          <p:cNvPr id="7" name="Slide Number Placeholder 6"/>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pic>
        <p:nvPicPr>
          <p:cNvPr id="11" name="Picture 10" descr="cu white lrg.psd"/>
          <p:cNvPicPr>
            <a:picLocks noChangeAspect="1"/>
          </p:cNvPicPr>
          <p:nvPr userDrawn="1"/>
        </p:nvPicPr>
        <p:blipFill rotWithShape="1">
          <a:blip r:embed="rId2" cstate="email">
            <a:extLst>
              <a:ext uri="{28A0092B-C50C-407E-A947-70E740481C1C}">
                <a14:useLocalDpi xmlns:a14="http://schemas.microsoft.com/office/drawing/2010/main" val="0"/>
              </a:ext>
            </a:extLst>
          </a:blip>
          <a:srcRect l="29543" r="-704"/>
          <a:stretch/>
        </p:blipFill>
        <p:spPr>
          <a:xfrm>
            <a:off x="3871576" y="-157024"/>
            <a:ext cx="1370059" cy="522449"/>
          </a:xfrm>
          <a:prstGeom prst="rect">
            <a:avLst/>
          </a:prstGeom>
        </p:spPr>
      </p:pic>
      <p:sp>
        <p:nvSpPr>
          <p:cNvPr id="2" name="Title 1"/>
          <p:cNvSpPr>
            <a:spLocks noGrp="1"/>
          </p:cNvSpPr>
          <p:nvPr>
            <p:ph type="title"/>
          </p:nvPr>
        </p:nvSpPr>
        <p:spPr>
          <a:xfrm>
            <a:off x="0" y="759710"/>
            <a:ext cx="9144000" cy="538609"/>
          </a:xfrm>
        </p:spPr>
        <p:txBody>
          <a:bodyPr/>
          <a:lstStyle/>
          <a:p>
            <a:r>
              <a:rPr lang="en-US" smtClean="0"/>
              <a:t>Click to edit Master title style</a:t>
            </a:r>
            <a:endParaRPr lang="en-US"/>
          </a:p>
        </p:txBody>
      </p:sp>
      <p:sp>
        <p:nvSpPr>
          <p:cNvPr id="4" name="Text Placeholder 3"/>
          <p:cNvSpPr>
            <a:spLocks noGrp="1"/>
          </p:cNvSpPr>
          <p:nvPr>
            <p:ph type="body" sz="quarter" idx="13"/>
          </p:nvPr>
        </p:nvSpPr>
        <p:spPr>
          <a:xfrm>
            <a:off x="0" y="1298575"/>
            <a:ext cx="9144000" cy="538163"/>
          </a:xfrm>
        </p:spPr>
        <p:txBody>
          <a:bodyPr/>
          <a:lstStyle/>
          <a:p>
            <a:pPr lvl="0"/>
            <a:r>
              <a:rPr lang="en-US" dirty="0" smtClean="0"/>
              <a:t>Click to edit Master text styles</a:t>
            </a:r>
          </a:p>
        </p:txBody>
      </p:sp>
      <p:sp>
        <p:nvSpPr>
          <p:cNvPr id="13" name="Content Placeholder 12"/>
          <p:cNvSpPr>
            <a:spLocks noGrp="1"/>
          </p:cNvSpPr>
          <p:nvPr>
            <p:ph sz="quarter" idx="14"/>
          </p:nvPr>
        </p:nvSpPr>
        <p:spPr>
          <a:xfrm>
            <a:off x="838200" y="2057400"/>
            <a:ext cx="7467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93755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F330459-0ABF-4CC1-B07C-A881E51175AC}"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Times"/>
            </a:endParaRPr>
          </a:p>
        </p:txBody>
      </p:sp>
      <p:sp>
        <p:nvSpPr>
          <p:cNvPr id="5" name="Slide Number Placeholder 4"/>
          <p:cNvSpPr>
            <a:spLocks noGrp="1"/>
          </p:cNvSpPr>
          <p:nvPr>
            <p:ph type="sldNum" sz="quarter" idx="12"/>
          </p:nvPr>
        </p:nvSpPr>
        <p:spPr/>
        <p:txBody>
          <a:body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pic>
        <p:nvPicPr>
          <p:cNvPr id="6" name="Picture 5" descr="0889_10_C_lr.jpg"/>
          <p:cNvPicPr>
            <a:picLocks noChangeAspect="1"/>
          </p:cNvPicPr>
          <p:nvPr userDrawn="1"/>
        </p:nvPicPr>
        <p:blipFill rotWithShape="1">
          <a:blip r:embed="rId2" cstate="email">
            <a:extLst>
              <a:ext uri="{28A0092B-C50C-407E-A947-70E740481C1C}">
                <a14:useLocalDpi xmlns:a14="http://schemas.microsoft.com/office/drawing/2010/main" val="0"/>
              </a:ext>
            </a:extLst>
          </a:blip>
          <a:srcRect l="3170" r="7962"/>
          <a:stretch/>
        </p:blipFill>
        <p:spPr>
          <a:xfrm>
            <a:off x="0" y="0"/>
            <a:ext cx="9144000" cy="6858000"/>
          </a:xfrm>
          <a:prstGeom prst="rect">
            <a:avLst/>
          </a:prstGeom>
        </p:spPr>
      </p:pic>
      <p:pic>
        <p:nvPicPr>
          <p:cNvPr id="7" name="Picture 6" descr="cu white lrg.psd"/>
          <p:cNvPicPr>
            <a:picLocks noChangeAspect="1"/>
          </p:cNvPicPr>
          <p:nvPr userDrawn="1"/>
        </p:nvPicPr>
        <p:blipFill rotWithShape="1">
          <a:blip r:embed="rId3" cstate="email">
            <a:extLst>
              <a:ext uri="{28A0092B-C50C-407E-A947-70E740481C1C}">
                <a14:useLocalDpi xmlns:a14="http://schemas.microsoft.com/office/drawing/2010/main" val="0"/>
              </a:ext>
            </a:extLst>
          </a:blip>
          <a:srcRect r="72186"/>
          <a:stretch/>
        </p:blipFill>
        <p:spPr>
          <a:xfrm>
            <a:off x="182033" y="402168"/>
            <a:ext cx="1299634" cy="1267968"/>
          </a:xfrm>
          <a:prstGeom prst="rect">
            <a:avLst/>
          </a:prstGeom>
        </p:spPr>
      </p:pic>
      <p:sp>
        <p:nvSpPr>
          <p:cNvPr id="8" name="Rectangle 7"/>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Times"/>
            </a:endParaRPr>
          </a:p>
        </p:txBody>
      </p:sp>
      <p:sp>
        <p:nvSpPr>
          <p:cNvPr id="10" name="Text Placeholder 9"/>
          <p:cNvSpPr>
            <a:spLocks noGrp="1"/>
          </p:cNvSpPr>
          <p:nvPr>
            <p:ph type="body" sz="quarter" idx="13" hasCustomPrompt="1"/>
          </p:nvPr>
        </p:nvSpPr>
        <p:spPr>
          <a:xfrm>
            <a:off x="285750" y="1828800"/>
            <a:ext cx="4692650" cy="584200"/>
          </a:xfrm>
        </p:spPr>
        <p:txBody>
          <a:bodyPr/>
          <a:lstStyle>
            <a:lvl1pPr marL="0" indent="0">
              <a:buNone/>
              <a:defRPr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Thank You</a:t>
            </a:r>
            <a:endParaRPr lang="en-US" dirty="0"/>
          </a:p>
        </p:txBody>
      </p:sp>
    </p:spTree>
    <p:extLst>
      <p:ext uri="{BB962C8B-B14F-4D97-AF65-F5344CB8AC3E}">
        <p14:creationId xmlns:p14="http://schemas.microsoft.com/office/powerpoint/2010/main" val="4849695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109E9-DA0D-4F3F-B25B-5D2D1F073EF8}" type="datetime1">
              <a:rPr lang="en-US" smtClean="0">
                <a:solidFill>
                  <a:prstClr val="black">
                    <a:tint val="75000"/>
                  </a:prstClr>
                </a:solidFill>
                <a:latin typeface="Times"/>
              </a:rPr>
              <a:t>3/6/2017</a:t>
            </a:fld>
            <a:endParaRPr lang="en-US" dirty="0">
              <a:solidFill>
                <a:prstClr val="black">
                  <a:tint val="75000"/>
                </a:prstClr>
              </a:solidFill>
              <a:latin typeface="Time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latin typeface="Time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5554C-9387-4378-80C2-5F7076CAC952}" type="slidenum">
              <a:rPr lang="en-US" smtClean="0">
                <a:solidFill>
                  <a:prstClr val="black">
                    <a:tint val="75000"/>
                  </a:prstClr>
                </a:solidFill>
                <a:latin typeface="Times"/>
              </a:rPr>
              <a:pPr/>
              <a:t>‹#›</a:t>
            </a:fld>
            <a:endParaRPr lang="en-US" dirty="0">
              <a:solidFill>
                <a:prstClr val="black">
                  <a:tint val="75000"/>
                </a:prstClr>
              </a:solidFill>
              <a:latin typeface="Times"/>
            </a:endParaRPr>
          </a:p>
        </p:txBody>
      </p:sp>
    </p:spTree>
    <p:extLst>
      <p:ext uri="{BB962C8B-B14F-4D97-AF65-F5344CB8AC3E}">
        <p14:creationId xmlns:p14="http://schemas.microsoft.com/office/powerpoint/2010/main" val="260018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hf hdr="0" ftr="0" dt="0"/>
  <p:txStyles>
    <p:titleStyle>
      <a:lvl1pPr algn="ctr" defTabSz="914400" rtl="0" eaLnBrk="1" latinLnBrk="0" hangingPunct="1">
        <a:spcBef>
          <a:spcPct val="0"/>
        </a:spcBef>
        <a:buNone/>
        <a:defRPr sz="3200" kern="1200">
          <a:solidFill>
            <a:schemeClr val="accent3"/>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601E4-3F87-485E-BCF1-0932C51EED9D}" type="datetimeFigureOut">
              <a:rPr lang="en-US" smtClean="0">
                <a:solidFill>
                  <a:prstClr val="black">
                    <a:tint val="75000"/>
                  </a:prstClr>
                </a:solidFill>
              </a:rPr>
              <a:pPr/>
              <a:t>3/6/2017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5554C-9387-4378-80C2-5F7076CAC95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23580943"/>
      </p:ext>
    </p:extLst>
  </p:cSld>
  <p:clrMap bg1="lt1" tx1="dk1" bg2="lt2" tx2="dk2" accent1="accent1" accent2="accent2" accent3="accent3" accent4="accent4" accent5="accent5" accent6="accent6" hlink="hlink" folHlink="folHlink"/>
  <p:sldLayoutIdLst>
    <p:sldLayoutId id="2147483671"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3200" kern="1200">
          <a:solidFill>
            <a:schemeClr val="accent3"/>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601E4-3F87-485E-BCF1-0932C51EED9D}" type="datetimeFigureOut">
              <a:rPr lang="en-US" smtClean="0">
                <a:solidFill>
                  <a:prstClr val="black">
                    <a:tint val="75000"/>
                  </a:prstClr>
                </a:solidFill>
              </a:rPr>
              <a:pPr/>
              <a:t>3/6/2017</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5554C-9387-4378-80C2-5F7076CAC95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36460561"/>
      </p:ext>
    </p:extLst>
  </p:cSld>
  <p:clrMap bg1="lt1" tx1="dk1" bg2="lt2" tx2="dk2" accent1="accent1" accent2="accent2" accent3="accent3" accent4="accent4" accent5="accent5" accent6="accent6" hlink="hlink" folHlink="folHlink"/>
  <p:sldLayoutIdLst>
    <p:sldLayoutId id="214748367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3200" kern="1200">
          <a:solidFill>
            <a:schemeClr val="accent3"/>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4586" y="824513"/>
            <a:ext cx="6135172" cy="4347093"/>
          </a:xfrm>
        </p:spPr>
        <p:txBody>
          <a:bodyPr>
            <a:normAutofit fontScale="90000"/>
          </a:bodyPr>
          <a:lstStyle/>
          <a:p>
            <a:r>
              <a:rPr lang="en-US" sz="4900" dirty="0" smtClean="0"/>
              <a:t>Cornell Lands Planning</a:t>
            </a:r>
            <a:r>
              <a:rPr lang="en-US" sz="5300" dirty="0" smtClean="0"/>
              <a:t/>
            </a:r>
            <a:br>
              <a:rPr lang="en-US" sz="5300" dirty="0" smtClean="0"/>
            </a:br>
            <a:r>
              <a:rPr lang="en-US" sz="5300" dirty="0"/>
              <a:t/>
            </a:r>
            <a:br>
              <a:rPr lang="en-US" sz="5300" dirty="0"/>
            </a:br>
            <a:r>
              <a:rPr lang="en-US" sz="3600" dirty="0" smtClean="0"/>
              <a:t>CMP Vision</a:t>
            </a:r>
            <a:br>
              <a:rPr lang="en-US" sz="3600" dirty="0" smtClean="0"/>
            </a:br>
            <a:r>
              <a:rPr lang="en-US" sz="3600" dirty="0"/>
              <a:t/>
            </a:r>
            <a:br>
              <a:rPr lang="en-US" sz="3600" dirty="0"/>
            </a:br>
            <a:r>
              <a:rPr lang="en-US" sz="3600" dirty="0" smtClean="0"/>
              <a:t>Framework for Campus Lands Evaluation and Strategy</a:t>
            </a:r>
            <a:r>
              <a:rPr lang="en-US" sz="4000" dirty="0" smtClean="0"/>
              <a:t/>
            </a:r>
            <a:br>
              <a:rPr lang="en-US" sz="4000" dirty="0" smtClean="0"/>
            </a:br>
            <a:r>
              <a:rPr lang="en-US" sz="4000" dirty="0"/>
              <a:t>	</a:t>
            </a: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37587521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9369" t="924" r="1557" b="7627"/>
          <a:stretch/>
        </p:blipFill>
        <p:spPr>
          <a:xfrm>
            <a:off x="1715704" y="785191"/>
            <a:ext cx="7557505" cy="5953540"/>
          </a:xfrm>
          <a:prstGeom prst="rect">
            <a:avLst/>
          </a:prstGeom>
        </p:spPr>
      </p:pic>
      <p:sp>
        <p:nvSpPr>
          <p:cNvPr id="3" name="TextBox 2"/>
          <p:cNvSpPr txBox="1"/>
          <p:nvPr/>
        </p:nvSpPr>
        <p:spPr>
          <a:xfrm>
            <a:off x="288235" y="298174"/>
            <a:ext cx="8060635" cy="584775"/>
          </a:xfrm>
          <a:prstGeom prst="rect">
            <a:avLst/>
          </a:prstGeom>
          <a:noFill/>
        </p:spPr>
        <p:txBody>
          <a:bodyPr wrap="square" rtlCol="0">
            <a:spAutoFit/>
          </a:bodyPr>
          <a:lstStyle/>
          <a:p>
            <a:r>
              <a:rPr lang="en-US" sz="3200" dirty="0" smtClean="0"/>
              <a:t>CMP: Gorges </a:t>
            </a:r>
            <a:r>
              <a:rPr lang="en-US" sz="3200" dirty="0" smtClean="0"/>
              <a:t>and Natural Areas</a:t>
            </a:r>
            <a:endParaRPr lang="en-US" sz="3200" dirty="0"/>
          </a:p>
        </p:txBody>
      </p:sp>
    </p:spTree>
    <p:extLst>
      <p:ext uri="{BB962C8B-B14F-4D97-AF65-F5344CB8AC3E}">
        <p14:creationId xmlns:p14="http://schemas.microsoft.com/office/powerpoint/2010/main" val="1367240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0971" t="24649"/>
          <a:stretch/>
        </p:blipFill>
        <p:spPr>
          <a:xfrm>
            <a:off x="0" y="212718"/>
            <a:ext cx="9127067" cy="6645281"/>
          </a:xfrm>
          <a:prstGeom prst="rect">
            <a:avLst/>
          </a:prstGeom>
          <a:ln w="228600" cap="sq" cmpd="thickThin">
            <a:noFill/>
            <a:prstDash val="solid"/>
            <a:miter lim="800000"/>
          </a:ln>
          <a:effectLst>
            <a:innerShdw blurRad="76200">
              <a:srgbClr val="000000"/>
            </a:innerShdw>
          </a:effectLst>
        </p:spPr>
      </p:pic>
      <p:sp>
        <p:nvSpPr>
          <p:cNvPr id="3" name="TextBox 2"/>
          <p:cNvSpPr txBox="1"/>
          <p:nvPr/>
        </p:nvSpPr>
        <p:spPr>
          <a:xfrm>
            <a:off x="381001" y="574541"/>
            <a:ext cx="8762999" cy="707886"/>
          </a:xfrm>
          <a:prstGeom prst="rect">
            <a:avLst/>
          </a:prstGeom>
          <a:noFill/>
        </p:spPr>
        <p:txBody>
          <a:bodyPr wrap="square" rtlCol="0">
            <a:spAutoFit/>
          </a:bodyPr>
          <a:lstStyle/>
          <a:p>
            <a:r>
              <a:rPr lang="en-US" sz="4000" b="1" dirty="0" smtClean="0"/>
              <a:t>Campus Lands Evaluation &amp; Strategy</a:t>
            </a:r>
            <a:endParaRPr lang="en-US" sz="4000" b="1" dirty="0"/>
          </a:p>
        </p:txBody>
      </p:sp>
      <p:sp>
        <p:nvSpPr>
          <p:cNvPr id="4" name="TextBox 3"/>
          <p:cNvSpPr txBox="1"/>
          <p:nvPr/>
        </p:nvSpPr>
        <p:spPr>
          <a:xfrm>
            <a:off x="1244600" y="1540933"/>
            <a:ext cx="6959601" cy="4598375"/>
          </a:xfrm>
          <a:prstGeom prst="rect">
            <a:avLst/>
          </a:prstGeom>
          <a:noFill/>
        </p:spPr>
        <p:txBody>
          <a:bodyPr wrap="square" rtlCol="0">
            <a:spAutoFit/>
          </a:bodyPr>
          <a:lstStyle/>
          <a:p>
            <a:pPr>
              <a:lnSpc>
                <a:spcPct val="150000"/>
              </a:lnSpc>
            </a:pPr>
            <a:r>
              <a:rPr lang="en-US" sz="4000" dirty="0" smtClean="0">
                <a:solidFill>
                  <a:schemeClr val="bg1"/>
                </a:solidFill>
              </a:rPr>
              <a:t>Geographic Scope</a:t>
            </a:r>
          </a:p>
          <a:p>
            <a:pPr>
              <a:lnSpc>
                <a:spcPct val="150000"/>
              </a:lnSpc>
            </a:pPr>
            <a:r>
              <a:rPr lang="en-US" sz="4000" dirty="0" smtClean="0">
                <a:solidFill>
                  <a:schemeClr val="bg1"/>
                </a:solidFill>
              </a:rPr>
              <a:t>Key Stakeholders</a:t>
            </a:r>
          </a:p>
          <a:p>
            <a:pPr>
              <a:lnSpc>
                <a:spcPct val="150000"/>
              </a:lnSpc>
            </a:pPr>
            <a:r>
              <a:rPr lang="en-US" sz="4000" dirty="0" smtClean="0">
                <a:solidFill>
                  <a:schemeClr val="bg1"/>
                </a:solidFill>
              </a:rPr>
              <a:t>Land Inventory &amp; Analysis</a:t>
            </a:r>
          </a:p>
          <a:p>
            <a:pPr>
              <a:lnSpc>
                <a:spcPct val="150000"/>
              </a:lnSpc>
            </a:pPr>
            <a:r>
              <a:rPr lang="en-US" sz="4000" dirty="0" smtClean="0">
                <a:solidFill>
                  <a:schemeClr val="bg1"/>
                </a:solidFill>
              </a:rPr>
              <a:t>Programming </a:t>
            </a:r>
          </a:p>
          <a:p>
            <a:pPr>
              <a:lnSpc>
                <a:spcPct val="150000"/>
              </a:lnSpc>
            </a:pPr>
            <a:r>
              <a:rPr lang="en-US" sz="4000" dirty="0" smtClean="0">
                <a:solidFill>
                  <a:schemeClr val="bg1"/>
                </a:solidFill>
              </a:rPr>
              <a:t>Land Use Suitability</a:t>
            </a:r>
            <a:endParaRPr lang="en-US" sz="4000" dirty="0">
              <a:solidFill>
                <a:schemeClr val="bg1"/>
              </a:solidFill>
            </a:endParaRPr>
          </a:p>
        </p:txBody>
      </p:sp>
    </p:spTree>
    <p:extLst>
      <p:ext uri="{BB962C8B-B14F-4D97-AF65-F5344CB8AC3E}">
        <p14:creationId xmlns:p14="http://schemas.microsoft.com/office/powerpoint/2010/main" val="273900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1046378"/>
            <a:ext cx="9144000" cy="5916706"/>
          </a:xfrm>
          <a:prstGeom prst="rect">
            <a:avLst/>
          </a:prstGeom>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l="16371" t="3716" r="15840"/>
          <a:stretch/>
        </p:blipFill>
        <p:spPr>
          <a:xfrm>
            <a:off x="1144499" y="3863877"/>
            <a:ext cx="2476156" cy="2847902"/>
          </a:xfrm>
          <a:prstGeom prst="rect">
            <a:avLst/>
          </a:prstGeom>
        </p:spPr>
      </p:pic>
      <p:sp>
        <p:nvSpPr>
          <p:cNvPr id="5" name="TextBox 4"/>
          <p:cNvSpPr txBox="1"/>
          <p:nvPr/>
        </p:nvSpPr>
        <p:spPr>
          <a:xfrm>
            <a:off x="304801" y="414292"/>
            <a:ext cx="7687733" cy="646331"/>
          </a:xfrm>
          <a:prstGeom prst="rect">
            <a:avLst/>
          </a:prstGeom>
          <a:noFill/>
        </p:spPr>
        <p:txBody>
          <a:bodyPr wrap="square" rtlCol="0">
            <a:spAutoFit/>
          </a:bodyPr>
          <a:lstStyle/>
          <a:p>
            <a:r>
              <a:rPr lang="en-US" sz="3600" dirty="0" smtClean="0"/>
              <a:t>Geographic Scope</a:t>
            </a:r>
            <a:endParaRPr lang="en-US" sz="3600" dirty="0"/>
          </a:p>
        </p:txBody>
      </p:sp>
    </p:spTree>
    <p:extLst>
      <p:ext uri="{BB962C8B-B14F-4D97-AF65-F5344CB8AC3E}">
        <p14:creationId xmlns:p14="http://schemas.microsoft.com/office/powerpoint/2010/main" val="3990839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5237" y="1060622"/>
            <a:ext cx="9028763" cy="5842141"/>
          </a:xfrm>
          <a:prstGeom prst="rect">
            <a:avLst/>
          </a:prstGeom>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Geographic Scope</a:t>
            </a:r>
            <a:endParaRPr lang="en-US" sz="3600" dirty="0"/>
          </a:p>
        </p:txBody>
      </p:sp>
    </p:spTree>
    <p:extLst>
      <p:ext uri="{BB962C8B-B14F-4D97-AF65-F5344CB8AC3E}">
        <p14:creationId xmlns:p14="http://schemas.microsoft.com/office/powerpoint/2010/main" val="461182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b="25747"/>
          <a:stretch/>
        </p:blipFill>
        <p:spPr>
          <a:xfrm>
            <a:off x="0" y="3915794"/>
            <a:ext cx="9144000" cy="2942206"/>
          </a:xfrm>
          <a:prstGeom prst="rect">
            <a:avLst/>
          </a:prstGeom>
          <a:ln>
            <a:noFill/>
          </a:ln>
          <a:effectLst>
            <a:softEdge rad="112500"/>
          </a:effectLst>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Key Stakeholders</a:t>
            </a:r>
            <a:endParaRPr lang="en-US" sz="3600" dirty="0"/>
          </a:p>
        </p:txBody>
      </p:sp>
      <p:sp>
        <p:nvSpPr>
          <p:cNvPr id="2" name="TextBox 1"/>
          <p:cNvSpPr txBox="1"/>
          <p:nvPr/>
        </p:nvSpPr>
        <p:spPr>
          <a:xfrm>
            <a:off x="812800" y="1060623"/>
            <a:ext cx="2658533" cy="4247317"/>
          </a:xfrm>
          <a:prstGeom prst="rect">
            <a:avLst/>
          </a:prstGeom>
          <a:noFill/>
        </p:spPr>
        <p:txBody>
          <a:bodyPr wrap="square" rtlCol="0">
            <a:spAutoFit/>
          </a:bodyPr>
          <a:lstStyle/>
          <a:p>
            <a:pPr>
              <a:lnSpc>
                <a:spcPct val="150000"/>
              </a:lnSpc>
            </a:pPr>
            <a:r>
              <a:rPr lang="en-US" sz="2800" dirty="0" smtClean="0"/>
              <a:t>Athletics</a:t>
            </a:r>
          </a:p>
          <a:p>
            <a:pPr>
              <a:lnSpc>
                <a:spcPct val="150000"/>
              </a:lnSpc>
            </a:pPr>
            <a:r>
              <a:rPr lang="en-US" sz="2800" dirty="0" smtClean="0"/>
              <a:t>Botanic Gardens</a:t>
            </a:r>
          </a:p>
          <a:p>
            <a:pPr>
              <a:lnSpc>
                <a:spcPct val="150000"/>
              </a:lnSpc>
            </a:pPr>
            <a:r>
              <a:rPr lang="en-US" sz="2800" dirty="0" smtClean="0"/>
              <a:t>CALS</a:t>
            </a:r>
          </a:p>
          <a:p>
            <a:pPr>
              <a:lnSpc>
                <a:spcPct val="150000"/>
              </a:lnSpc>
            </a:pPr>
            <a:r>
              <a:rPr lang="en-US" sz="2800" dirty="0" smtClean="0"/>
              <a:t>CVM</a:t>
            </a:r>
            <a:endParaRPr lang="en-US" sz="2800" dirty="0"/>
          </a:p>
          <a:p>
            <a:pPr>
              <a:lnSpc>
                <a:spcPct val="150000"/>
              </a:lnSpc>
            </a:pPr>
            <a:r>
              <a:rPr lang="en-US" sz="2800" dirty="0" smtClean="0"/>
              <a:t>IPP</a:t>
            </a:r>
          </a:p>
          <a:p>
            <a:pPr>
              <a:lnSpc>
                <a:spcPct val="150000"/>
              </a:lnSpc>
            </a:pPr>
            <a:r>
              <a:rPr lang="en-US" sz="2800" dirty="0" smtClean="0"/>
              <a:t>Real Estate</a:t>
            </a:r>
          </a:p>
          <a:p>
            <a:endParaRPr lang="en-US" dirty="0"/>
          </a:p>
        </p:txBody>
      </p:sp>
      <p:sp>
        <p:nvSpPr>
          <p:cNvPr id="5" name="TextBox 4"/>
          <p:cNvSpPr txBox="1"/>
          <p:nvPr/>
        </p:nvSpPr>
        <p:spPr>
          <a:xfrm>
            <a:off x="5164666" y="1060623"/>
            <a:ext cx="3572933" cy="3600986"/>
          </a:xfrm>
          <a:prstGeom prst="rect">
            <a:avLst/>
          </a:prstGeom>
          <a:noFill/>
        </p:spPr>
        <p:txBody>
          <a:bodyPr wrap="square" rtlCol="0">
            <a:spAutoFit/>
          </a:bodyPr>
          <a:lstStyle/>
          <a:p>
            <a:pPr>
              <a:lnSpc>
                <a:spcPct val="150000"/>
              </a:lnSpc>
            </a:pPr>
            <a:r>
              <a:rPr lang="en-US" sz="2800" dirty="0" smtClean="0"/>
              <a:t>Housing</a:t>
            </a:r>
          </a:p>
          <a:p>
            <a:pPr>
              <a:lnSpc>
                <a:spcPct val="150000"/>
              </a:lnSpc>
            </a:pPr>
            <a:r>
              <a:rPr lang="en-US" sz="2800" dirty="0" smtClean="0"/>
              <a:t>Renewable Energy</a:t>
            </a:r>
          </a:p>
          <a:p>
            <a:pPr>
              <a:lnSpc>
                <a:spcPct val="150000"/>
              </a:lnSpc>
            </a:pPr>
            <a:r>
              <a:rPr lang="en-US" sz="2800" dirty="0" smtClean="0"/>
              <a:t>Climate Adaptation</a:t>
            </a:r>
          </a:p>
          <a:p>
            <a:pPr>
              <a:lnSpc>
                <a:spcPct val="150000"/>
              </a:lnSpc>
            </a:pPr>
            <a:r>
              <a:rPr lang="en-US" sz="2800" dirty="0" smtClean="0"/>
              <a:t>Transportation</a:t>
            </a:r>
          </a:p>
          <a:p>
            <a:pPr>
              <a:lnSpc>
                <a:spcPct val="150000"/>
              </a:lnSpc>
            </a:pPr>
            <a:endParaRPr lang="en-US" sz="2800" dirty="0" smtClean="0"/>
          </a:p>
          <a:p>
            <a:endParaRPr lang="en-US" dirty="0"/>
          </a:p>
        </p:txBody>
      </p:sp>
    </p:spTree>
    <p:extLst>
      <p:ext uri="{BB962C8B-B14F-4D97-AF65-F5344CB8AC3E}">
        <p14:creationId xmlns:p14="http://schemas.microsoft.com/office/powerpoint/2010/main" val="1433914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b="25747"/>
          <a:stretch/>
        </p:blipFill>
        <p:spPr>
          <a:xfrm>
            <a:off x="0" y="3915794"/>
            <a:ext cx="9144000" cy="2942206"/>
          </a:xfrm>
          <a:prstGeom prst="rect">
            <a:avLst/>
          </a:prstGeom>
          <a:ln>
            <a:noFill/>
          </a:ln>
          <a:effectLst>
            <a:softEdge rad="112500"/>
          </a:effectLst>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Land Inventory &amp; Analysis</a:t>
            </a:r>
            <a:endParaRPr lang="en-US" sz="3600" dirty="0"/>
          </a:p>
        </p:txBody>
      </p:sp>
      <p:sp>
        <p:nvSpPr>
          <p:cNvPr id="2" name="TextBox 1"/>
          <p:cNvSpPr txBox="1"/>
          <p:nvPr/>
        </p:nvSpPr>
        <p:spPr>
          <a:xfrm>
            <a:off x="1003300" y="1365423"/>
            <a:ext cx="2658533" cy="2862322"/>
          </a:xfrm>
          <a:prstGeom prst="rect">
            <a:avLst/>
          </a:prstGeom>
          <a:noFill/>
        </p:spPr>
        <p:txBody>
          <a:bodyPr wrap="square" rtlCol="0">
            <a:spAutoFit/>
          </a:bodyPr>
          <a:lstStyle/>
          <a:p>
            <a:pPr>
              <a:lnSpc>
                <a:spcPct val="150000"/>
              </a:lnSpc>
            </a:pPr>
            <a:r>
              <a:rPr lang="en-US" sz="3600" dirty="0" smtClean="0"/>
              <a:t>Physical</a:t>
            </a:r>
          </a:p>
          <a:p>
            <a:pPr>
              <a:lnSpc>
                <a:spcPct val="150000"/>
              </a:lnSpc>
            </a:pPr>
            <a:r>
              <a:rPr lang="en-US" sz="3600" dirty="0" smtClean="0"/>
              <a:t>Biological</a:t>
            </a:r>
          </a:p>
          <a:p>
            <a:pPr>
              <a:lnSpc>
                <a:spcPct val="150000"/>
              </a:lnSpc>
            </a:pPr>
            <a:r>
              <a:rPr lang="en-US" sz="3600" dirty="0" smtClean="0"/>
              <a:t>Cultural</a:t>
            </a:r>
          </a:p>
          <a:p>
            <a:endParaRPr lang="en-US" dirty="0"/>
          </a:p>
        </p:txBody>
      </p:sp>
    </p:spTree>
    <p:extLst>
      <p:ext uri="{BB962C8B-B14F-4D97-AF65-F5344CB8AC3E}">
        <p14:creationId xmlns:p14="http://schemas.microsoft.com/office/powerpoint/2010/main" val="162874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b="25747"/>
          <a:stretch/>
        </p:blipFill>
        <p:spPr>
          <a:xfrm>
            <a:off x="0" y="3915794"/>
            <a:ext cx="9144000" cy="2942206"/>
          </a:xfrm>
          <a:prstGeom prst="rect">
            <a:avLst/>
          </a:prstGeom>
          <a:ln>
            <a:noFill/>
          </a:ln>
          <a:effectLst>
            <a:softEdge rad="112500"/>
          </a:effectLst>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Land Inventory &amp; Analysis - Physical</a:t>
            </a:r>
            <a:endParaRPr lang="en-US" sz="3600" dirty="0"/>
          </a:p>
        </p:txBody>
      </p:sp>
      <p:sp>
        <p:nvSpPr>
          <p:cNvPr id="2" name="TextBox 1"/>
          <p:cNvSpPr txBox="1"/>
          <p:nvPr/>
        </p:nvSpPr>
        <p:spPr>
          <a:xfrm>
            <a:off x="628650" y="1060623"/>
            <a:ext cx="8172450" cy="3600986"/>
          </a:xfrm>
          <a:prstGeom prst="rect">
            <a:avLst/>
          </a:prstGeom>
          <a:noFill/>
        </p:spPr>
        <p:txBody>
          <a:bodyPr wrap="square" rtlCol="0">
            <a:spAutoFit/>
          </a:bodyPr>
          <a:lstStyle/>
          <a:p>
            <a:pPr>
              <a:lnSpc>
                <a:spcPct val="150000"/>
              </a:lnSpc>
            </a:pPr>
            <a:r>
              <a:rPr lang="en-US" sz="2800" b="1" dirty="0" smtClean="0"/>
              <a:t>Hydrology</a:t>
            </a:r>
            <a:r>
              <a:rPr lang="en-US" sz="2800" dirty="0" smtClean="0"/>
              <a:t>: water supply, depth, riparian corridor</a:t>
            </a:r>
          </a:p>
          <a:p>
            <a:pPr>
              <a:lnSpc>
                <a:spcPct val="150000"/>
              </a:lnSpc>
            </a:pPr>
            <a:r>
              <a:rPr lang="en-US" sz="2800" b="1" dirty="0" smtClean="0"/>
              <a:t>Topography</a:t>
            </a:r>
            <a:r>
              <a:rPr lang="en-US" sz="2800" dirty="0" smtClean="0"/>
              <a:t>: slope &amp; aspect</a:t>
            </a:r>
          </a:p>
          <a:p>
            <a:pPr>
              <a:lnSpc>
                <a:spcPct val="150000"/>
              </a:lnSpc>
            </a:pPr>
            <a:r>
              <a:rPr lang="en-US" sz="2800" b="1" dirty="0" smtClean="0"/>
              <a:t>Soils</a:t>
            </a:r>
            <a:r>
              <a:rPr lang="en-US" sz="2800" dirty="0" smtClean="0"/>
              <a:t>: development, stability, fertility</a:t>
            </a:r>
          </a:p>
          <a:p>
            <a:pPr>
              <a:lnSpc>
                <a:spcPct val="150000"/>
              </a:lnSpc>
            </a:pPr>
            <a:r>
              <a:rPr lang="en-US" sz="2800" b="1" dirty="0" smtClean="0"/>
              <a:t>Climate</a:t>
            </a:r>
            <a:r>
              <a:rPr lang="en-US" sz="2800" dirty="0" smtClean="0"/>
              <a:t>: solar access, wind</a:t>
            </a:r>
          </a:p>
          <a:p>
            <a:pPr>
              <a:lnSpc>
                <a:spcPct val="150000"/>
              </a:lnSpc>
            </a:pPr>
            <a:endParaRPr lang="en-US" sz="2800" dirty="0" smtClean="0"/>
          </a:p>
          <a:p>
            <a:endParaRPr lang="en-US" dirty="0"/>
          </a:p>
        </p:txBody>
      </p:sp>
    </p:spTree>
    <p:extLst>
      <p:ext uri="{BB962C8B-B14F-4D97-AF65-F5344CB8AC3E}">
        <p14:creationId xmlns:p14="http://schemas.microsoft.com/office/powerpoint/2010/main" val="1889093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b="25747"/>
          <a:stretch/>
        </p:blipFill>
        <p:spPr>
          <a:xfrm>
            <a:off x="0" y="3915794"/>
            <a:ext cx="9144000" cy="2942206"/>
          </a:xfrm>
          <a:prstGeom prst="rect">
            <a:avLst/>
          </a:prstGeom>
          <a:ln>
            <a:noFill/>
          </a:ln>
          <a:effectLst>
            <a:softEdge rad="112500"/>
          </a:effectLst>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Land Inventory &amp; Analysis - Biological</a:t>
            </a:r>
            <a:endParaRPr lang="en-US" sz="3600" dirty="0"/>
          </a:p>
        </p:txBody>
      </p:sp>
      <p:sp>
        <p:nvSpPr>
          <p:cNvPr id="2" name="TextBox 1"/>
          <p:cNvSpPr txBox="1"/>
          <p:nvPr/>
        </p:nvSpPr>
        <p:spPr>
          <a:xfrm>
            <a:off x="812800" y="1334046"/>
            <a:ext cx="7816850" cy="2308324"/>
          </a:xfrm>
          <a:prstGeom prst="rect">
            <a:avLst/>
          </a:prstGeom>
          <a:noFill/>
        </p:spPr>
        <p:txBody>
          <a:bodyPr wrap="square" rtlCol="0">
            <a:spAutoFit/>
          </a:bodyPr>
          <a:lstStyle/>
          <a:p>
            <a:pPr>
              <a:lnSpc>
                <a:spcPct val="150000"/>
              </a:lnSpc>
            </a:pPr>
            <a:r>
              <a:rPr lang="en-US" sz="2800" b="1" dirty="0" smtClean="0"/>
              <a:t>Vegetation</a:t>
            </a:r>
            <a:r>
              <a:rPr lang="en-US" sz="2800" dirty="0" smtClean="0"/>
              <a:t>: cover type; biodiversity, invasive species</a:t>
            </a:r>
          </a:p>
          <a:p>
            <a:pPr>
              <a:lnSpc>
                <a:spcPct val="150000"/>
              </a:lnSpc>
            </a:pPr>
            <a:r>
              <a:rPr lang="en-US" sz="2800" b="1" dirty="0" smtClean="0"/>
              <a:t>Wildlife</a:t>
            </a:r>
            <a:r>
              <a:rPr lang="en-US" sz="2800" dirty="0" smtClean="0"/>
              <a:t>: habitat patches &amp; corridors; biodiversity</a:t>
            </a:r>
          </a:p>
          <a:p>
            <a:pPr>
              <a:lnSpc>
                <a:spcPct val="150000"/>
              </a:lnSpc>
            </a:pPr>
            <a:endParaRPr lang="en-US" sz="2800" dirty="0" smtClean="0"/>
          </a:p>
          <a:p>
            <a:endParaRPr lang="en-US" dirty="0"/>
          </a:p>
        </p:txBody>
      </p:sp>
    </p:spTree>
    <p:extLst>
      <p:ext uri="{BB962C8B-B14F-4D97-AF65-F5344CB8AC3E}">
        <p14:creationId xmlns:p14="http://schemas.microsoft.com/office/powerpoint/2010/main" val="2570839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b="37285"/>
          <a:stretch/>
        </p:blipFill>
        <p:spPr>
          <a:xfrm>
            <a:off x="0" y="4456122"/>
            <a:ext cx="9144000" cy="2485006"/>
          </a:xfrm>
          <a:prstGeom prst="rect">
            <a:avLst/>
          </a:prstGeom>
          <a:ln>
            <a:noFill/>
          </a:ln>
          <a:effectLst>
            <a:softEdge rad="112500"/>
          </a:effectLst>
        </p:spPr>
      </p:pic>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Land Inventory &amp; Analysis - Cultural</a:t>
            </a:r>
            <a:endParaRPr lang="en-US" sz="3600" dirty="0"/>
          </a:p>
        </p:txBody>
      </p:sp>
      <p:sp>
        <p:nvSpPr>
          <p:cNvPr id="2" name="TextBox 1"/>
          <p:cNvSpPr txBox="1"/>
          <p:nvPr/>
        </p:nvSpPr>
        <p:spPr>
          <a:xfrm>
            <a:off x="812800" y="1060623"/>
            <a:ext cx="7912100" cy="4247317"/>
          </a:xfrm>
          <a:prstGeom prst="rect">
            <a:avLst/>
          </a:prstGeom>
          <a:noFill/>
        </p:spPr>
        <p:txBody>
          <a:bodyPr wrap="square" rtlCol="0">
            <a:spAutoFit/>
          </a:bodyPr>
          <a:lstStyle/>
          <a:p>
            <a:pPr>
              <a:lnSpc>
                <a:spcPct val="150000"/>
              </a:lnSpc>
            </a:pPr>
            <a:r>
              <a:rPr lang="en-US" sz="2800" b="1" dirty="0" smtClean="0"/>
              <a:t>Land use</a:t>
            </a:r>
            <a:r>
              <a:rPr lang="en-US" sz="2800" dirty="0" smtClean="0"/>
              <a:t>: existing and prior, adjacent uses</a:t>
            </a:r>
          </a:p>
          <a:p>
            <a:pPr>
              <a:lnSpc>
                <a:spcPct val="150000"/>
              </a:lnSpc>
            </a:pPr>
            <a:r>
              <a:rPr lang="en-US" sz="2800" b="1" dirty="0" smtClean="0"/>
              <a:t>Legal</a:t>
            </a:r>
            <a:r>
              <a:rPr lang="en-US" sz="2800" dirty="0" smtClean="0"/>
              <a:t>: easements, zoning</a:t>
            </a:r>
          </a:p>
          <a:p>
            <a:pPr>
              <a:lnSpc>
                <a:spcPct val="150000"/>
              </a:lnSpc>
            </a:pPr>
            <a:r>
              <a:rPr lang="en-US" sz="2800" b="1" dirty="0" smtClean="0"/>
              <a:t>Utilities</a:t>
            </a:r>
            <a:r>
              <a:rPr lang="en-US" sz="2800" dirty="0" smtClean="0"/>
              <a:t>: corridors and facilities</a:t>
            </a:r>
          </a:p>
          <a:p>
            <a:pPr>
              <a:lnSpc>
                <a:spcPct val="150000"/>
              </a:lnSpc>
            </a:pPr>
            <a:r>
              <a:rPr lang="en-US" sz="2800" b="1" dirty="0" smtClean="0"/>
              <a:t>Circulation</a:t>
            </a:r>
            <a:r>
              <a:rPr lang="en-US" sz="2800" dirty="0" smtClean="0"/>
              <a:t>: vehicle, transit, bike, pedestrian</a:t>
            </a:r>
          </a:p>
          <a:p>
            <a:pPr>
              <a:lnSpc>
                <a:spcPct val="150000"/>
              </a:lnSpc>
            </a:pPr>
            <a:r>
              <a:rPr lang="en-US" sz="2800" b="1" dirty="0" smtClean="0"/>
              <a:t>Historic</a:t>
            </a:r>
            <a:r>
              <a:rPr lang="en-US" sz="2800" dirty="0" smtClean="0"/>
              <a:t> resources, landmarks</a:t>
            </a:r>
          </a:p>
          <a:p>
            <a:pPr>
              <a:lnSpc>
                <a:spcPct val="150000"/>
              </a:lnSpc>
            </a:pPr>
            <a:r>
              <a:rPr lang="en-US" sz="2800" b="1" dirty="0" smtClean="0"/>
              <a:t>Sensory</a:t>
            </a:r>
            <a:r>
              <a:rPr lang="en-US" sz="2800" dirty="0" smtClean="0"/>
              <a:t>: visibility, </a:t>
            </a:r>
            <a:r>
              <a:rPr lang="en-US" sz="2800" dirty="0" err="1" smtClean="0"/>
              <a:t>viewsheds</a:t>
            </a:r>
            <a:r>
              <a:rPr lang="en-US" sz="2800" dirty="0" smtClean="0"/>
              <a:t>, noise, odors</a:t>
            </a:r>
          </a:p>
          <a:p>
            <a:endParaRPr lang="en-US" dirty="0"/>
          </a:p>
        </p:txBody>
      </p:sp>
    </p:spTree>
    <p:extLst>
      <p:ext uri="{BB962C8B-B14F-4D97-AF65-F5344CB8AC3E}">
        <p14:creationId xmlns:p14="http://schemas.microsoft.com/office/powerpoint/2010/main" val="532514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1" y="414292"/>
            <a:ext cx="7687733" cy="646331"/>
          </a:xfrm>
          <a:prstGeom prst="rect">
            <a:avLst/>
          </a:prstGeom>
          <a:noFill/>
        </p:spPr>
        <p:txBody>
          <a:bodyPr wrap="square" rtlCol="0">
            <a:spAutoFit/>
          </a:bodyPr>
          <a:lstStyle/>
          <a:p>
            <a:r>
              <a:rPr lang="en-US" sz="3600" dirty="0" smtClean="0"/>
              <a:t>Programming</a:t>
            </a:r>
            <a:endParaRPr lang="en-US" sz="3600" dirty="0"/>
          </a:p>
        </p:txBody>
      </p:sp>
      <p:sp>
        <p:nvSpPr>
          <p:cNvPr id="7" name="Rectangle 6"/>
          <p:cNvSpPr/>
          <p:nvPr/>
        </p:nvSpPr>
        <p:spPr>
          <a:xfrm>
            <a:off x="795867" y="1060623"/>
            <a:ext cx="8161866" cy="5262979"/>
          </a:xfrm>
          <a:prstGeom prst="rect">
            <a:avLst/>
          </a:prstGeom>
        </p:spPr>
        <p:txBody>
          <a:bodyPr wrap="square">
            <a:spAutoFit/>
          </a:bodyPr>
          <a:lstStyle/>
          <a:p>
            <a:pPr lvl="0">
              <a:lnSpc>
                <a:spcPct val="150000"/>
              </a:lnSpc>
            </a:pPr>
            <a:r>
              <a:rPr lang="en-US" sz="2800" b="1" dirty="0" smtClean="0">
                <a:solidFill>
                  <a:prstClr val="black"/>
                </a:solidFill>
              </a:rPr>
              <a:t>Research/Academic</a:t>
            </a:r>
          </a:p>
          <a:p>
            <a:pPr lvl="0">
              <a:lnSpc>
                <a:spcPct val="150000"/>
              </a:lnSpc>
            </a:pPr>
            <a:r>
              <a:rPr lang="en-US" sz="2800" b="1" dirty="0" smtClean="0">
                <a:solidFill>
                  <a:prstClr val="black"/>
                </a:solidFill>
              </a:rPr>
              <a:t>Agriculture &amp; Forestry</a:t>
            </a:r>
          </a:p>
          <a:p>
            <a:pPr lvl="0">
              <a:lnSpc>
                <a:spcPct val="150000"/>
              </a:lnSpc>
            </a:pPr>
            <a:r>
              <a:rPr lang="en-US" sz="2800" b="1" dirty="0" smtClean="0">
                <a:solidFill>
                  <a:prstClr val="black"/>
                </a:solidFill>
              </a:rPr>
              <a:t>Housing</a:t>
            </a:r>
            <a:r>
              <a:rPr lang="en-US" sz="2800" dirty="0" smtClean="0">
                <a:solidFill>
                  <a:prstClr val="black"/>
                </a:solidFill>
              </a:rPr>
              <a:t>: student; work force; visiting</a:t>
            </a:r>
          </a:p>
          <a:p>
            <a:pPr lvl="0">
              <a:lnSpc>
                <a:spcPct val="150000"/>
              </a:lnSpc>
            </a:pPr>
            <a:r>
              <a:rPr lang="en-US" sz="2800" b="1" dirty="0" smtClean="0">
                <a:solidFill>
                  <a:prstClr val="black"/>
                </a:solidFill>
              </a:rPr>
              <a:t>Renewable Energy</a:t>
            </a:r>
            <a:r>
              <a:rPr lang="en-US" sz="2800" dirty="0" smtClean="0">
                <a:solidFill>
                  <a:prstClr val="black"/>
                </a:solidFill>
              </a:rPr>
              <a:t>: Solar; Wind; Biofuel: Geothermal</a:t>
            </a:r>
            <a:endParaRPr lang="en-US" sz="2800" dirty="0">
              <a:solidFill>
                <a:prstClr val="black"/>
              </a:solidFill>
            </a:endParaRPr>
          </a:p>
          <a:p>
            <a:pPr lvl="0">
              <a:lnSpc>
                <a:spcPct val="150000"/>
              </a:lnSpc>
            </a:pPr>
            <a:r>
              <a:rPr lang="en-US" sz="2800" b="1" dirty="0">
                <a:solidFill>
                  <a:prstClr val="black"/>
                </a:solidFill>
              </a:rPr>
              <a:t>Climate </a:t>
            </a:r>
            <a:r>
              <a:rPr lang="en-US" sz="2800" b="1" dirty="0" smtClean="0">
                <a:solidFill>
                  <a:prstClr val="black"/>
                </a:solidFill>
              </a:rPr>
              <a:t>Adaptation</a:t>
            </a:r>
            <a:r>
              <a:rPr lang="en-US" sz="2800" dirty="0" smtClean="0">
                <a:solidFill>
                  <a:prstClr val="black"/>
                </a:solidFill>
              </a:rPr>
              <a:t>: C sequestration; severe weather</a:t>
            </a:r>
            <a:endParaRPr lang="en-US" sz="2800" dirty="0">
              <a:solidFill>
                <a:prstClr val="black"/>
              </a:solidFill>
            </a:endParaRPr>
          </a:p>
          <a:p>
            <a:pPr lvl="0">
              <a:lnSpc>
                <a:spcPct val="150000"/>
              </a:lnSpc>
            </a:pPr>
            <a:r>
              <a:rPr lang="en-US" sz="2800" b="1" dirty="0" smtClean="0">
                <a:solidFill>
                  <a:prstClr val="black"/>
                </a:solidFill>
              </a:rPr>
              <a:t>Transportation</a:t>
            </a:r>
            <a:r>
              <a:rPr lang="en-US" sz="2800" dirty="0" smtClean="0">
                <a:solidFill>
                  <a:prstClr val="black"/>
                </a:solidFill>
              </a:rPr>
              <a:t>: park &amp; ride;</a:t>
            </a:r>
          </a:p>
          <a:p>
            <a:pPr lvl="0">
              <a:lnSpc>
                <a:spcPct val="150000"/>
              </a:lnSpc>
            </a:pPr>
            <a:r>
              <a:rPr lang="en-US" sz="2800" b="1" dirty="0" smtClean="0">
                <a:solidFill>
                  <a:prstClr val="black"/>
                </a:solidFill>
              </a:rPr>
              <a:t>Recreation</a:t>
            </a:r>
            <a:r>
              <a:rPr lang="en-US" sz="2800" dirty="0" smtClean="0">
                <a:solidFill>
                  <a:prstClr val="black"/>
                </a:solidFill>
              </a:rPr>
              <a:t>: Facilities; Trails; Parks</a:t>
            </a:r>
          </a:p>
          <a:p>
            <a:pPr lvl="0">
              <a:lnSpc>
                <a:spcPct val="150000"/>
              </a:lnSpc>
            </a:pPr>
            <a:r>
              <a:rPr lang="en-US" sz="2800" dirty="0" smtClean="0">
                <a:solidFill>
                  <a:prstClr val="black"/>
                </a:solidFill>
              </a:rPr>
              <a:t> </a:t>
            </a:r>
            <a:endParaRPr lang="en-US" sz="2800" dirty="0">
              <a:solidFill>
                <a:prstClr val="black"/>
              </a:solidFill>
            </a:endParaRPr>
          </a:p>
        </p:txBody>
      </p:sp>
      <p:pic>
        <p:nvPicPr>
          <p:cNvPr id="8" name="Picture 7"/>
          <p:cNvPicPr>
            <a:picLocks noChangeAspect="1"/>
          </p:cNvPicPr>
          <p:nvPr/>
        </p:nvPicPr>
        <p:blipFill rotWithShape="1">
          <a:blip r:embed="rId3" cstate="email">
            <a:extLst>
              <a:ext uri="{28A0092B-C50C-407E-A947-70E740481C1C}">
                <a14:useLocalDpi xmlns:a14="http://schemas.microsoft.com/office/drawing/2010/main" val="0"/>
              </a:ext>
            </a:extLst>
          </a:blip>
          <a:srcRect t="20952" b="26633"/>
          <a:stretch/>
        </p:blipFill>
        <p:spPr>
          <a:xfrm>
            <a:off x="1" y="5581650"/>
            <a:ext cx="9144000" cy="1276350"/>
          </a:xfrm>
          <a:prstGeom prst="rect">
            <a:avLst/>
          </a:prstGeom>
          <a:ln>
            <a:noFill/>
          </a:ln>
          <a:effectLst>
            <a:softEdge rad="112500"/>
          </a:effectLst>
        </p:spPr>
      </p:pic>
    </p:spTree>
    <p:extLst>
      <p:ext uri="{BB962C8B-B14F-4D97-AF65-F5344CB8AC3E}">
        <p14:creationId xmlns:p14="http://schemas.microsoft.com/office/powerpoint/2010/main" val="3219957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4871" t="5991" b="10967"/>
          <a:stretch/>
        </p:blipFill>
        <p:spPr>
          <a:xfrm>
            <a:off x="0" y="880214"/>
            <a:ext cx="8964253" cy="5977786"/>
          </a:xfrm>
          <a:prstGeom prst="rect">
            <a:avLst/>
          </a:prstGeom>
        </p:spPr>
      </p:pic>
      <p:sp>
        <p:nvSpPr>
          <p:cNvPr id="4" name="TextBox 3"/>
          <p:cNvSpPr txBox="1"/>
          <p:nvPr/>
        </p:nvSpPr>
        <p:spPr>
          <a:xfrm>
            <a:off x="288235" y="298174"/>
            <a:ext cx="8060635" cy="584775"/>
          </a:xfrm>
          <a:prstGeom prst="rect">
            <a:avLst/>
          </a:prstGeom>
          <a:noFill/>
        </p:spPr>
        <p:txBody>
          <a:bodyPr wrap="square" rtlCol="0">
            <a:spAutoFit/>
          </a:bodyPr>
          <a:lstStyle/>
          <a:p>
            <a:r>
              <a:rPr lang="en-US" sz="3200" dirty="0" smtClean="0"/>
              <a:t>Campus Master Plan </a:t>
            </a:r>
            <a:r>
              <a:rPr lang="en-US" sz="3200" dirty="0" smtClean="0"/>
              <a:t>Open Space Network</a:t>
            </a:r>
            <a:endParaRPr lang="en-US" sz="3200" dirty="0"/>
          </a:p>
        </p:txBody>
      </p:sp>
    </p:spTree>
    <p:extLst>
      <p:ext uri="{BB962C8B-B14F-4D97-AF65-F5344CB8AC3E}">
        <p14:creationId xmlns:p14="http://schemas.microsoft.com/office/powerpoint/2010/main" val="308331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b="6819"/>
          <a:stretch/>
        </p:blipFill>
        <p:spPr>
          <a:xfrm>
            <a:off x="1" y="4080933"/>
            <a:ext cx="9144000" cy="2777067"/>
          </a:xfrm>
          <a:prstGeom prst="rect">
            <a:avLst/>
          </a:prstGeom>
          <a:ln>
            <a:noFill/>
          </a:ln>
          <a:effectLst>
            <a:softEdge rad="112500"/>
          </a:effectLst>
        </p:spPr>
      </p:pic>
      <p:sp>
        <p:nvSpPr>
          <p:cNvPr id="5" name="TextBox 4"/>
          <p:cNvSpPr txBox="1"/>
          <p:nvPr/>
        </p:nvSpPr>
        <p:spPr>
          <a:xfrm>
            <a:off x="304801" y="414292"/>
            <a:ext cx="7687733" cy="646331"/>
          </a:xfrm>
          <a:prstGeom prst="rect">
            <a:avLst/>
          </a:prstGeom>
          <a:noFill/>
        </p:spPr>
        <p:txBody>
          <a:bodyPr wrap="square" rtlCol="0">
            <a:spAutoFit/>
          </a:bodyPr>
          <a:lstStyle/>
          <a:p>
            <a:r>
              <a:rPr lang="en-US" sz="3600" dirty="0" smtClean="0"/>
              <a:t>Land Suitability &amp; Priorities</a:t>
            </a:r>
            <a:endParaRPr lang="en-US" sz="3600" dirty="0"/>
          </a:p>
        </p:txBody>
      </p:sp>
      <p:sp>
        <p:nvSpPr>
          <p:cNvPr id="7" name="TextBox 6"/>
          <p:cNvSpPr txBox="1"/>
          <p:nvPr/>
        </p:nvSpPr>
        <p:spPr>
          <a:xfrm>
            <a:off x="740063" y="1206095"/>
            <a:ext cx="5892800" cy="3600986"/>
          </a:xfrm>
          <a:prstGeom prst="rect">
            <a:avLst/>
          </a:prstGeom>
          <a:noFill/>
        </p:spPr>
        <p:txBody>
          <a:bodyPr wrap="square" rtlCol="0">
            <a:spAutoFit/>
          </a:bodyPr>
          <a:lstStyle/>
          <a:p>
            <a:pPr>
              <a:lnSpc>
                <a:spcPct val="150000"/>
              </a:lnSpc>
            </a:pPr>
            <a:r>
              <a:rPr lang="en-US" sz="2800" dirty="0" smtClean="0"/>
              <a:t>Academic &amp; research lands</a:t>
            </a:r>
          </a:p>
          <a:p>
            <a:pPr>
              <a:lnSpc>
                <a:spcPct val="150000"/>
              </a:lnSpc>
            </a:pPr>
            <a:r>
              <a:rPr lang="en-US" sz="2800" dirty="0" smtClean="0"/>
              <a:t>Sensitive environmental lands</a:t>
            </a:r>
          </a:p>
          <a:p>
            <a:pPr>
              <a:lnSpc>
                <a:spcPct val="150000"/>
              </a:lnSpc>
            </a:pPr>
            <a:r>
              <a:rPr lang="en-US" sz="2800" dirty="0" smtClean="0"/>
              <a:t>Proximity to core campus</a:t>
            </a:r>
          </a:p>
          <a:p>
            <a:pPr>
              <a:lnSpc>
                <a:spcPct val="150000"/>
              </a:lnSpc>
            </a:pPr>
            <a:r>
              <a:rPr lang="en-US" sz="2800" dirty="0" smtClean="0"/>
              <a:t>Proximity to utilities, transportation</a:t>
            </a:r>
          </a:p>
          <a:p>
            <a:pPr>
              <a:lnSpc>
                <a:spcPct val="150000"/>
              </a:lnSpc>
            </a:pPr>
            <a:r>
              <a:rPr lang="en-US" sz="2800" dirty="0" smtClean="0"/>
              <a:t>Proximity to water resources</a:t>
            </a:r>
          </a:p>
          <a:p>
            <a:endParaRPr lang="en-US" dirty="0"/>
          </a:p>
        </p:txBody>
      </p:sp>
    </p:spTree>
    <p:extLst>
      <p:ext uri="{BB962C8B-B14F-4D97-AF65-F5344CB8AC3E}">
        <p14:creationId xmlns:p14="http://schemas.microsoft.com/office/powerpoint/2010/main" val="1864610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71600" y="2057400"/>
            <a:ext cx="5639685" cy="769441"/>
          </a:xfrm>
          <a:prstGeom prst="rect">
            <a:avLst/>
          </a:prstGeom>
          <a:noFill/>
        </p:spPr>
        <p:txBody>
          <a:bodyPr wrap="none" rtlCol="0">
            <a:spAutoFit/>
          </a:bodyPr>
          <a:lstStyle/>
          <a:p>
            <a:r>
              <a:rPr lang="en-US" sz="4400" dirty="0"/>
              <a:t>Questions &amp; Discussion</a:t>
            </a: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3877733"/>
            <a:ext cx="9206899" cy="2980267"/>
          </a:xfrm>
          <a:prstGeom prst="rect">
            <a:avLst/>
          </a:prstGeom>
        </p:spPr>
      </p:pic>
    </p:spTree>
    <p:extLst>
      <p:ext uri="{BB962C8B-B14F-4D97-AF65-F5344CB8AC3E}">
        <p14:creationId xmlns:p14="http://schemas.microsoft.com/office/powerpoint/2010/main" val="1837945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8448" r="1149" b="6179"/>
          <a:stretch/>
        </p:blipFill>
        <p:spPr>
          <a:xfrm>
            <a:off x="0" y="882949"/>
            <a:ext cx="7428237" cy="6052930"/>
          </a:xfrm>
          <a:prstGeom prst="rect">
            <a:avLst/>
          </a:prstGeom>
        </p:spPr>
      </p:pic>
      <p:sp>
        <p:nvSpPr>
          <p:cNvPr id="3" name="TextBox 2"/>
          <p:cNvSpPr txBox="1"/>
          <p:nvPr/>
        </p:nvSpPr>
        <p:spPr>
          <a:xfrm>
            <a:off x="288235" y="298174"/>
            <a:ext cx="8060635" cy="584775"/>
          </a:xfrm>
          <a:prstGeom prst="rect">
            <a:avLst/>
          </a:prstGeom>
          <a:noFill/>
        </p:spPr>
        <p:txBody>
          <a:bodyPr wrap="square" rtlCol="0">
            <a:spAutoFit/>
          </a:bodyPr>
          <a:lstStyle/>
          <a:p>
            <a:r>
              <a:rPr lang="en-US" sz="3200" dirty="0" smtClean="0"/>
              <a:t>CMP: </a:t>
            </a:r>
            <a:r>
              <a:rPr lang="en-US" sz="3200" dirty="0" smtClean="0"/>
              <a:t>Gorges and Natural Areas</a:t>
            </a:r>
            <a:endParaRPr lang="en-US" sz="3200" dirty="0"/>
          </a:p>
        </p:txBody>
      </p:sp>
    </p:spTree>
    <p:extLst>
      <p:ext uri="{BB962C8B-B14F-4D97-AF65-F5344CB8AC3E}">
        <p14:creationId xmlns:p14="http://schemas.microsoft.com/office/powerpoint/2010/main" val="1413159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email">
            <a:extLst>
              <a:ext uri="{28A0092B-C50C-407E-A947-70E740481C1C}">
                <a14:useLocalDpi xmlns:a14="http://schemas.microsoft.com/office/drawing/2010/main" val="0"/>
              </a:ext>
            </a:extLst>
          </a:blip>
          <a:srcRect l="35554" t="23768" r="3189" b="11305"/>
          <a:stretch/>
        </p:blipFill>
        <p:spPr>
          <a:xfrm>
            <a:off x="-8252" y="749599"/>
            <a:ext cx="7630798" cy="6249723"/>
          </a:xfrm>
          <a:prstGeom prst="rect">
            <a:avLst/>
          </a:prstGeom>
        </p:spPr>
      </p:pic>
      <p:sp>
        <p:nvSpPr>
          <p:cNvPr id="3" name="TextBox 2"/>
          <p:cNvSpPr txBox="1"/>
          <p:nvPr/>
        </p:nvSpPr>
        <p:spPr>
          <a:xfrm>
            <a:off x="288235" y="298174"/>
            <a:ext cx="8060635" cy="584775"/>
          </a:xfrm>
          <a:prstGeom prst="rect">
            <a:avLst/>
          </a:prstGeom>
          <a:noFill/>
        </p:spPr>
        <p:txBody>
          <a:bodyPr wrap="square" rtlCol="0">
            <a:spAutoFit/>
          </a:bodyPr>
          <a:lstStyle/>
          <a:p>
            <a:r>
              <a:rPr lang="en-US" sz="3200" dirty="0" smtClean="0"/>
              <a:t>CMP: Recreation </a:t>
            </a:r>
            <a:r>
              <a:rPr lang="en-US" sz="3200" dirty="0" smtClean="0"/>
              <a:t>and Athletic Uses</a:t>
            </a:r>
            <a:endParaRPr lang="en-US" sz="3200" dirty="0"/>
          </a:p>
        </p:txBody>
      </p:sp>
      <p:grpSp>
        <p:nvGrpSpPr>
          <p:cNvPr id="10" name="Group 9"/>
          <p:cNvGrpSpPr/>
          <p:nvPr/>
        </p:nvGrpSpPr>
        <p:grpSpPr>
          <a:xfrm>
            <a:off x="5162550" y="3102423"/>
            <a:ext cx="3981450" cy="2955478"/>
            <a:chOff x="5162550" y="3102423"/>
            <a:chExt cx="3981450" cy="2955478"/>
          </a:xfrm>
        </p:grpSpPr>
        <p:pic>
          <p:nvPicPr>
            <p:cNvPr id="1026" name="Picture 2" descr="https://ipp.cornell.edu/sites/default/files/imce/site_contributor/Dept_University_Architect_and_Campus_Planning/images/Cornell_Aerial_Rendering_Final-web.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508313" y="3102423"/>
              <a:ext cx="3635687" cy="20450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rgbClr val="FFFFFF"/>
                  </a:solidFill>
                </a14:hiddenFill>
              </a:ext>
            </a:extLst>
          </p:spPr>
        </p:pic>
        <p:cxnSp>
          <p:nvCxnSpPr>
            <p:cNvPr id="5" name="Straight Connector 4"/>
            <p:cNvCxnSpPr/>
            <p:nvPr/>
          </p:nvCxnSpPr>
          <p:spPr>
            <a:xfrm flipV="1">
              <a:off x="6553200" y="5147497"/>
              <a:ext cx="1069346" cy="910404"/>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5162550" y="3352800"/>
              <a:ext cx="514350" cy="211455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30162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4757" t="25362" r="34368" b="11931"/>
          <a:stretch/>
        </p:blipFill>
        <p:spPr>
          <a:xfrm>
            <a:off x="0" y="1035349"/>
            <a:ext cx="7315200" cy="5822651"/>
          </a:xfrm>
          <a:prstGeom prst="rect">
            <a:avLst/>
          </a:prstGeom>
        </p:spPr>
      </p:pic>
      <p:sp>
        <p:nvSpPr>
          <p:cNvPr id="4" name="TextBox 3"/>
          <p:cNvSpPr txBox="1"/>
          <p:nvPr/>
        </p:nvSpPr>
        <p:spPr>
          <a:xfrm>
            <a:off x="288235" y="298174"/>
            <a:ext cx="8060635" cy="584775"/>
          </a:xfrm>
          <a:prstGeom prst="rect">
            <a:avLst/>
          </a:prstGeom>
          <a:noFill/>
        </p:spPr>
        <p:txBody>
          <a:bodyPr wrap="square" rtlCol="0">
            <a:spAutoFit/>
          </a:bodyPr>
          <a:lstStyle/>
          <a:p>
            <a:r>
              <a:rPr lang="en-US" sz="3200" dirty="0" smtClean="0"/>
              <a:t>CMP – Housing Locations</a:t>
            </a:r>
            <a:endParaRPr lang="en-US" sz="3200" dirty="0"/>
          </a:p>
        </p:txBody>
      </p:sp>
      <p:grpSp>
        <p:nvGrpSpPr>
          <p:cNvPr id="8" name="Group 7"/>
          <p:cNvGrpSpPr/>
          <p:nvPr/>
        </p:nvGrpSpPr>
        <p:grpSpPr>
          <a:xfrm>
            <a:off x="5331418" y="500772"/>
            <a:ext cx="4525506" cy="2405705"/>
            <a:chOff x="5331418" y="500772"/>
            <a:chExt cx="4525506" cy="2405705"/>
          </a:xfrm>
        </p:grpSpPr>
        <p:pic>
          <p:nvPicPr>
            <p:cNvPr id="5" name="Picture 4"/>
            <p:cNvPicPr>
              <a:picLocks noChangeAspect="1"/>
            </p:cNvPicPr>
            <p:nvPr/>
          </p:nvPicPr>
          <p:blipFill rotWithShape="1">
            <a:blip r:embed="rId4"/>
            <a:srcRect l="26044" t="19998" r="25303" b="29112"/>
            <a:stretch/>
          </p:blipFill>
          <p:spPr>
            <a:xfrm>
              <a:off x="5470902" y="690220"/>
              <a:ext cx="3673098" cy="2216257"/>
            </a:xfrm>
            <a:prstGeom prst="rect">
              <a:avLst/>
            </a:prstGeom>
          </p:spPr>
        </p:pic>
        <p:sp>
          <p:nvSpPr>
            <p:cNvPr id="6" name="TextBox 5"/>
            <p:cNvSpPr txBox="1"/>
            <p:nvPr/>
          </p:nvSpPr>
          <p:spPr>
            <a:xfrm>
              <a:off x="5331418" y="500772"/>
              <a:ext cx="4525506" cy="338554"/>
            </a:xfrm>
            <a:prstGeom prst="rect">
              <a:avLst/>
            </a:prstGeom>
            <a:noFill/>
          </p:spPr>
          <p:txBody>
            <a:bodyPr wrap="square" rtlCol="0">
              <a:spAutoFit/>
            </a:bodyPr>
            <a:lstStyle/>
            <a:p>
              <a:r>
                <a:rPr lang="en-US" sz="1600" dirty="0" smtClean="0"/>
                <a:t>Tompkins County Housing Summit: 12/2016</a:t>
              </a:r>
              <a:endParaRPr lang="en-US" sz="1600" dirty="0"/>
            </a:p>
          </p:txBody>
        </p:sp>
      </p:grpSp>
    </p:spTree>
    <p:extLst>
      <p:ext uri="{BB962C8B-B14F-4D97-AF65-F5344CB8AC3E}">
        <p14:creationId xmlns:p14="http://schemas.microsoft.com/office/powerpoint/2010/main" val="3935620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8235" y="298174"/>
            <a:ext cx="8060635" cy="584775"/>
          </a:xfrm>
          <a:prstGeom prst="rect">
            <a:avLst/>
          </a:prstGeom>
          <a:noFill/>
        </p:spPr>
        <p:txBody>
          <a:bodyPr wrap="square" rtlCol="0">
            <a:spAutoFit/>
          </a:bodyPr>
          <a:lstStyle/>
          <a:p>
            <a:r>
              <a:rPr lang="en-US" sz="3200" dirty="0" smtClean="0"/>
              <a:t>CMP: Sustainability and Renewables</a:t>
            </a:r>
            <a:endParaRPr lang="en-US" sz="3200" dirty="0"/>
          </a:p>
        </p:txBody>
      </p:sp>
      <p:sp>
        <p:nvSpPr>
          <p:cNvPr id="4" name="Rectangle 3"/>
          <p:cNvSpPr/>
          <p:nvPr/>
        </p:nvSpPr>
        <p:spPr>
          <a:xfrm>
            <a:off x="288234" y="901999"/>
            <a:ext cx="8855765" cy="400110"/>
          </a:xfrm>
          <a:prstGeom prst="rect">
            <a:avLst/>
          </a:prstGeom>
          <a:solidFill>
            <a:schemeClr val="bg1"/>
          </a:solidFill>
        </p:spPr>
        <p:txBody>
          <a:bodyPr wrap="square">
            <a:spAutoFit/>
          </a:bodyPr>
          <a:lstStyle/>
          <a:p>
            <a:endParaRPr lang="en-US" sz="2000" dirty="0"/>
          </a:p>
        </p:txBody>
      </p:sp>
      <p:sp>
        <p:nvSpPr>
          <p:cNvPr id="5" name="TextBox 4"/>
          <p:cNvSpPr txBox="1"/>
          <p:nvPr/>
        </p:nvSpPr>
        <p:spPr>
          <a:xfrm>
            <a:off x="0" y="1102054"/>
            <a:ext cx="9143999" cy="1754326"/>
          </a:xfrm>
          <a:prstGeom prst="rect">
            <a:avLst/>
          </a:prstGeom>
          <a:noFill/>
        </p:spPr>
        <p:txBody>
          <a:bodyPr wrap="square" rtlCol="0">
            <a:spAutoFit/>
          </a:bodyPr>
          <a:lstStyle/>
          <a:p>
            <a:r>
              <a:rPr lang="en-US" dirty="0" smtClean="0"/>
              <a:t>CMP did not project a physical footprint for sustainable energy on/near campus. However, since 2008: </a:t>
            </a:r>
          </a:p>
          <a:p>
            <a:pPr marL="285750" indent="-285750">
              <a:buFont typeface="Arial" panose="020B0604020202020204" pitchFamily="34" charset="0"/>
              <a:buChar char="•"/>
            </a:pPr>
            <a:r>
              <a:rPr lang="en-US" dirty="0" smtClean="0"/>
              <a:t>Solar – 53 sites reviewed to date</a:t>
            </a:r>
          </a:p>
          <a:p>
            <a:pPr marL="285750" indent="-285750">
              <a:buFont typeface="Arial" panose="020B0604020202020204" pitchFamily="34" charset="0"/>
              <a:buChar char="•"/>
            </a:pPr>
            <a:r>
              <a:rPr lang="en-US" dirty="0" smtClean="0"/>
              <a:t>Wind - wind potential identified at 1 location in area</a:t>
            </a:r>
          </a:p>
          <a:p>
            <a:pPr marL="285750" indent="-285750">
              <a:buFont typeface="Arial" panose="020B0604020202020204" pitchFamily="34" charset="0"/>
              <a:buChar char="•"/>
            </a:pPr>
            <a:r>
              <a:rPr lang="en-US" dirty="0" smtClean="0"/>
              <a:t>Biofuel – biomass potential</a:t>
            </a:r>
          </a:p>
          <a:p>
            <a:pPr marL="285750" indent="-285750">
              <a:buFont typeface="Arial" panose="020B0604020202020204" pitchFamily="34" charset="0"/>
              <a:buChar char="•"/>
            </a:pPr>
            <a:r>
              <a:rPr lang="en-US" dirty="0" smtClean="0"/>
              <a:t>Earth Source Heat – siting for initial well</a:t>
            </a:r>
            <a:endParaRPr lang="en-US" dirty="0"/>
          </a:p>
        </p:txBody>
      </p:sp>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42310" t="65689" r="4603" b="6277"/>
          <a:stretch/>
        </p:blipFill>
        <p:spPr>
          <a:xfrm>
            <a:off x="-1" y="3126713"/>
            <a:ext cx="9144000" cy="3731288"/>
          </a:xfrm>
          <a:prstGeom prst="rect">
            <a:avLst/>
          </a:prstGeom>
        </p:spPr>
      </p:pic>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l="77066" t="3390" r="2502" b="78531"/>
          <a:stretch/>
        </p:blipFill>
        <p:spPr>
          <a:xfrm>
            <a:off x="40263" y="5815219"/>
            <a:ext cx="1525067" cy="10427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86520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34630" t="22951" r="1863" b="11146"/>
          <a:stretch/>
        </p:blipFill>
        <p:spPr>
          <a:xfrm>
            <a:off x="2133601" y="1321095"/>
            <a:ext cx="7010399" cy="5621551"/>
          </a:xfrm>
          <a:prstGeom prst="rect">
            <a:avLst/>
          </a:prstGeom>
        </p:spPr>
      </p:pic>
      <p:sp>
        <p:nvSpPr>
          <p:cNvPr id="2" name="TextBox 1"/>
          <p:cNvSpPr txBox="1"/>
          <p:nvPr/>
        </p:nvSpPr>
        <p:spPr>
          <a:xfrm>
            <a:off x="288235" y="298174"/>
            <a:ext cx="8060635" cy="584775"/>
          </a:xfrm>
          <a:prstGeom prst="rect">
            <a:avLst/>
          </a:prstGeom>
          <a:noFill/>
        </p:spPr>
        <p:txBody>
          <a:bodyPr wrap="square" rtlCol="0">
            <a:spAutoFit/>
          </a:bodyPr>
          <a:lstStyle/>
          <a:p>
            <a:r>
              <a:rPr lang="en-US" sz="3200" dirty="0" smtClean="0"/>
              <a:t>CMP: Land-based </a:t>
            </a:r>
            <a:r>
              <a:rPr lang="en-US" sz="3200" dirty="0" smtClean="0"/>
              <a:t>Academic Uses</a:t>
            </a:r>
            <a:endParaRPr lang="en-US" sz="3200" dirty="0"/>
          </a:p>
        </p:txBody>
      </p:sp>
      <p:sp>
        <p:nvSpPr>
          <p:cNvPr id="4" name="Rectangle 3"/>
          <p:cNvSpPr/>
          <p:nvPr/>
        </p:nvSpPr>
        <p:spPr>
          <a:xfrm>
            <a:off x="288234" y="901999"/>
            <a:ext cx="8855765" cy="1015663"/>
          </a:xfrm>
          <a:prstGeom prst="rect">
            <a:avLst/>
          </a:prstGeom>
          <a:solidFill>
            <a:schemeClr val="bg1"/>
          </a:solidFill>
        </p:spPr>
        <p:txBody>
          <a:bodyPr wrap="square">
            <a:spAutoFit/>
          </a:bodyPr>
          <a:lstStyle/>
          <a:p>
            <a:r>
              <a:rPr lang="en-US" sz="2000" dirty="0" smtClean="0"/>
              <a:t>“The </a:t>
            </a:r>
            <a:r>
              <a:rPr lang="en-US" sz="2000" dirty="0"/>
              <a:t>working countryside of Cornell’s campus is essential to the academic mission. </a:t>
            </a:r>
            <a:r>
              <a:rPr lang="en-US" sz="2000" dirty="0" smtClean="0"/>
              <a:t>   Outdoor </a:t>
            </a:r>
            <a:r>
              <a:rPr lang="en-US" sz="2000" dirty="0"/>
              <a:t>classrooms and laboratories, barns and greenhouses </a:t>
            </a:r>
            <a:r>
              <a:rPr lang="en-US" sz="2000" dirty="0" smtClean="0"/>
              <a:t>complete </a:t>
            </a:r>
            <a:r>
              <a:rPr lang="en-US" sz="2000" dirty="0"/>
              <a:t>the campus and contribute to its distinct identity</a:t>
            </a:r>
            <a:r>
              <a:rPr lang="en-US" sz="2000" dirty="0" smtClean="0"/>
              <a:t>.”</a:t>
            </a:r>
            <a:endParaRPr lang="en-US" sz="2000" dirty="0"/>
          </a:p>
        </p:txBody>
      </p:sp>
      <p:sp>
        <p:nvSpPr>
          <p:cNvPr id="5" name="TextBox 4"/>
          <p:cNvSpPr txBox="1"/>
          <p:nvPr/>
        </p:nvSpPr>
        <p:spPr>
          <a:xfrm>
            <a:off x="59636" y="2931541"/>
            <a:ext cx="2073965" cy="1477328"/>
          </a:xfrm>
          <a:prstGeom prst="rect">
            <a:avLst/>
          </a:prstGeom>
          <a:noFill/>
        </p:spPr>
        <p:txBody>
          <a:bodyPr wrap="square" rtlCol="0">
            <a:spAutoFit/>
          </a:bodyPr>
          <a:lstStyle/>
          <a:p>
            <a:r>
              <a:rPr lang="en-US" dirty="0" smtClean="0"/>
              <a:t>  </a:t>
            </a:r>
            <a:r>
              <a:rPr lang="en-US" u="sng" dirty="0" smtClean="0"/>
              <a:t> KEY ISSUES</a:t>
            </a:r>
          </a:p>
          <a:p>
            <a:pPr marL="285750" indent="-285750">
              <a:buFont typeface="Arial" panose="020B0604020202020204" pitchFamily="34" charset="0"/>
              <a:buChar char="•"/>
            </a:pPr>
            <a:r>
              <a:rPr lang="en-US" dirty="0" smtClean="0"/>
              <a:t>Historic data</a:t>
            </a:r>
          </a:p>
          <a:p>
            <a:pPr marL="285750" indent="-285750">
              <a:buFont typeface="Arial" panose="020B0604020202020204" pitchFamily="34" charset="0"/>
              <a:buChar char="•"/>
            </a:pPr>
            <a:r>
              <a:rPr lang="en-US" dirty="0" smtClean="0"/>
              <a:t>Proximity to Core Campus – student access </a:t>
            </a:r>
            <a:endParaRPr lang="en-US" dirty="0"/>
          </a:p>
        </p:txBody>
      </p:sp>
    </p:spTree>
    <p:extLst>
      <p:ext uri="{BB962C8B-B14F-4D97-AF65-F5344CB8AC3E}">
        <p14:creationId xmlns:p14="http://schemas.microsoft.com/office/powerpoint/2010/main" val="2179292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1" y="337296"/>
            <a:ext cx="7687733" cy="646331"/>
          </a:xfrm>
          <a:prstGeom prst="rect">
            <a:avLst/>
          </a:prstGeom>
          <a:noFill/>
        </p:spPr>
        <p:txBody>
          <a:bodyPr wrap="square" rtlCol="0">
            <a:spAutoFit/>
          </a:bodyPr>
          <a:lstStyle/>
          <a:p>
            <a:r>
              <a:rPr lang="en-US" sz="3600" dirty="0" smtClean="0"/>
              <a:t>Cornell Managed Lands</a:t>
            </a:r>
            <a:endParaRPr lang="en-US" sz="3600"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2596" y="941294"/>
            <a:ext cx="9347592" cy="6048442"/>
          </a:xfrm>
          <a:prstGeom prst="rect">
            <a:avLst/>
          </a:prstGeom>
        </p:spPr>
      </p:pic>
    </p:spTree>
    <p:extLst>
      <p:ext uri="{BB962C8B-B14F-4D97-AF65-F5344CB8AC3E}">
        <p14:creationId xmlns:p14="http://schemas.microsoft.com/office/powerpoint/2010/main" val="1452186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3987" y="883403"/>
            <a:ext cx="9395870" cy="6079681"/>
          </a:xfrm>
          <a:prstGeom prst="rect">
            <a:avLst/>
          </a:prstGeom>
        </p:spPr>
      </p:pic>
      <p:sp>
        <p:nvSpPr>
          <p:cNvPr id="5" name="TextBox 4"/>
          <p:cNvSpPr txBox="1"/>
          <p:nvPr/>
        </p:nvSpPr>
        <p:spPr>
          <a:xfrm>
            <a:off x="304801" y="414292"/>
            <a:ext cx="7687733" cy="646331"/>
          </a:xfrm>
          <a:prstGeom prst="rect">
            <a:avLst/>
          </a:prstGeom>
          <a:noFill/>
        </p:spPr>
        <p:txBody>
          <a:bodyPr wrap="square" rtlCol="0">
            <a:spAutoFit/>
          </a:bodyPr>
          <a:lstStyle/>
          <a:p>
            <a:r>
              <a:rPr lang="en-US" sz="3600" dirty="0" smtClean="0"/>
              <a:t>Cornell Lands – Stewardship</a:t>
            </a:r>
            <a:endParaRPr lang="en-US" sz="3600" dirty="0"/>
          </a:p>
        </p:txBody>
      </p:sp>
    </p:spTree>
    <p:extLst>
      <p:ext uri="{BB962C8B-B14F-4D97-AF65-F5344CB8AC3E}">
        <p14:creationId xmlns:p14="http://schemas.microsoft.com/office/powerpoint/2010/main" val="1793505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303030"/>
      </a:dk2>
      <a:lt2>
        <a:srgbClr val="DEDEE0"/>
      </a:lt2>
      <a:accent1>
        <a:srgbClr val="B31B1B"/>
      </a:accent1>
      <a:accent2>
        <a:srgbClr val="4D4F53"/>
      </a:accent2>
      <a:accent3>
        <a:srgbClr val="A2998B"/>
      </a:accent3>
      <a:accent4>
        <a:srgbClr val="EF9595"/>
      </a:accent4>
      <a:accent5>
        <a:srgbClr val="7D7364"/>
      </a:accent5>
      <a:accent6>
        <a:srgbClr val="A8B1C4"/>
      </a:accent6>
      <a:hlink>
        <a:srgbClr val="3B4558"/>
      </a:hlink>
      <a:folHlink>
        <a:srgbClr val="596784"/>
      </a:folHlink>
    </a:clrScheme>
    <a:fontScheme name="Custom 2">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Custom 1">
      <a:dk1>
        <a:sysClr val="windowText" lastClr="000000"/>
      </a:dk1>
      <a:lt1>
        <a:sysClr val="window" lastClr="FFFFFF"/>
      </a:lt1>
      <a:dk2>
        <a:srgbClr val="303030"/>
      </a:dk2>
      <a:lt2>
        <a:srgbClr val="DEDEE0"/>
      </a:lt2>
      <a:accent1>
        <a:srgbClr val="B31B1B"/>
      </a:accent1>
      <a:accent2>
        <a:srgbClr val="4D4F53"/>
      </a:accent2>
      <a:accent3>
        <a:srgbClr val="A2998B"/>
      </a:accent3>
      <a:accent4>
        <a:srgbClr val="EF9595"/>
      </a:accent4>
      <a:accent5>
        <a:srgbClr val="7D7364"/>
      </a:accent5>
      <a:accent6>
        <a:srgbClr val="A8B1C4"/>
      </a:accent6>
      <a:hlink>
        <a:srgbClr val="3B4558"/>
      </a:hlink>
      <a:folHlink>
        <a:srgbClr val="596784"/>
      </a:folHlink>
    </a:clrScheme>
    <a:fontScheme name="Custom 2">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Custom 1">
      <a:dk1>
        <a:sysClr val="windowText" lastClr="000000"/>
      </a:dk1>
      <a:lt1>
        <a:sysClr val="window" lastClr="FFFFFF"/>
      </a:lt1>
      <a:dk2>
        <a:srgbClr val="303030"/>
      </a:dk2>
      <a:lt2>
        <a:srgbClr val="DEDEE0"/>
      </a:lt2>
      <a:accent1>
        <a:srgbClr val="B31B1B"/>
      </a:accent1>
      <a:accent2>
        <a:srgbClr val="4D4F53"/>
      </a:accent2>
      <a:accent3>
        <a:srgbClr val="A2998B"/>
      </a:accent3>
      <a:accent4>
        <a:srgbClr val="EF9595"/>
      </a:accent4>
      <a:accent5>
        <a:srgbClr val="7D7364"/>
      </a:accent5>
      <a:accent6>
        <a:srgbClr val="A8B1C4"/>
      </a:accent6>
      <a:hlink>
        <a:srgbClr val="3B4558"/>
      </a:hlink>
      <a:folHlink>
        <a:srgbClr val="596784"/>
      </a:folHlink>
    </a:clrScheme>
    <a:fontScheme name="Custom 2">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5422</TotalTime>
  <Words>676</Words>
  <Application>Microsoft Office PowerPoint</Application>
  <PresentationFormat>On-screen Show (4:3)</PresentationFormat>
  <Paragraphs>105</Paragraphs>
  <Slides>21</Slides>
  <Notes>21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21</vt:i4>
      </vt:variant>
    </vt:vector>
  </HeadingPairs>
  <TitlesOfParts>
    <vt:vector size="28" baseType="lpstr">
      <vt:lpstr>Arial</vt:lpstr>
      <vt:lpstr>Calibri</vt:lpstr>
      <vt:lpstr>Helvetica</vt:lpstr>
      <vt:lpstr>Times</vt:lpstr>
      <vt:lpstr>Office Theme</vt:lpstr>
      <vt:lpstr>1_Office Theme</vt:lpstr>
      <vt:lpstr>3_Office Theme</vt:lpstr>
      <vt:lpstr>Cornell Lands Planning  CMP Vision  Framework for Campus Lands Evaluation and Strategy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dc:creator>
  <cp:lastModifiedBy>Leslie Schill</cp:lastModifiedBy>
  <cp:revision>213</cp:revision>
  <dcterms:created xsi:type="dcterms:W3CDTF">2015-09-17T21:00:54Z</dcterms:created>
  <dcterms:modified xsi:type="dcterms:W3CDTF">2017-03-06T17:41:10Z</dcterms:modified>
</cp:coreProperties>
</file>